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21"/>
  </p:notesMasterIdLst>
  <p:handoutMasterIdLst>
    <p:handoutMasterId r:id="rId22"/>
  </p:handoutMasterIdLst>
  <p:sldIdLst>
    <p:sldId id="526" r:id="rId2"/>
    <p:sldId id="577" r:id="rId3"/>
    <p:sldId id="578" r:id="rId4"/>
    <p:sldId id="567" r:id="rId5"/>
    <p:sldId id="269" r:id="rId6"/>
    <p:sldId id="266" r:id="rId7"/>
    <p:sldId id="272" r:id="rId8"/>
    <p:sldId id="274" r:id="rId9"/>
    <p:sldId id="579" r:id="rId10"/>
    <p:sldId id="568" r:id="rId11"/>
    <p:sldId id="569" r:id="rId12"/>
    <p:sldId id="571" r:id="rId13"/>
    <p:sldId id="573" r:id="rId14"/>
    <p:sldId id="574" r:id="rId15"/>
    <p:sldId id="580" r:id="rId16"/>
    <p:sldId id="581" r:id="rId17"/>
    <p:sldId id="582" r:id="rId18"/>
    <p:sldId id="583" r:id="rId19"/>
    <p:sldId id="536" r:id="rId20"/>
  </p:sldIdLst>
  <p:sldSz cx="10058400" cy="77724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83"/>
    <p:restoredTop sz="94739"/>
  </p:normalViewPr>
  <p:slideViewPr>
    <p:cSldViewPr snapToGrid="0" snapToObjects="1">
      <p:cViewPr varScale="1">
        <p:scale>
          <a:sx n="185" d="100"/>
          <a:sy n="185" d="100"/>
        </p:scale>
        <p:origin x="3920" y="176"/>
      </p:cViewPr>
      <p:guideLst/>
    </p:cSldViewPr>
  </p:slideViewPr>
  <p:notesTextViewPr>
    <p:cViewPr>
      <p:scale>
        <a:sx n="1" d="1"/>
        <a:sy n="1" d="1"/>
      </p:scale>
      <p:origin x="0" y="0"/>
    </p:cViewPr>
  </p:notesTextViewPr>
  <p:sorterViewPr>
    <p:cViewPr>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A80FADA-7974-2245-8195-CFBD9AAD1C20}" type="datetimeFigureOut">
              <a:rPr lang="en-US" smtClean="0"/>
              <a:t>1/18/25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ED29598-AF24-9341-882A-171C177F8160}" type="slidenum">
              <a:rPr lang="en-US" smtClean="0"/>
              <a:t>‹#›</a:t>
            </a:fld>
            <a:endParaRPr lang="en-US"/>
          </a:p>
        </p:txBody>
      </p:sp>
    </p:spTree>
    <p:extLst>
      <p:ext uri="{BB962C8B-B14F-4D97-AF65-F5344CB8AC3E}">
        <p14:creationId xmlns:p14="http://schemas.microsoft.com/office/powerpoint/2010/main" val="2286840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62136B-439A-0E4A-965B-E08C34574DB9}" type="datetimeFigureOut">
              <a:rPr lang="en-US" smtClean="0"/>
              <a:t>1/18/25</a:t>
            </a:fld>
            <a:endParaRPr lang="en-US"/>
          </a:p>
        </p:txBody>
      </p:sp>
      <p:sp>
        <p:nvSpPr>
          <p:cNvPr id="4" name="Slide Image Placeholder 3"/>
          <p:cNvSpPr>
            <a:spLocks noGrp="1" noRot="1" noChangeAspect="1"/>
          </p:cNvSpPr>
          <p:nvPr>
            <p:ph type="sldImg" idx="2"/>
          </p:nvPr>
        </p:nvSpPr>
        <p:spPr>
          <a:xfrm>
            <a:off x="1431925" y="1143000"/>
            <a:ext cx="399415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CCD870-1015-C24A-80B0-7C81D547EF58}" type="slidenum">
              <a:rPr lang="en-US" smtClean="0"/>
              <a:t>‹#›</a:t>
            </a:fld>
            <a:endParaRPr lang="en-US"/>
          </a:p>
        </p:txBody>
      </p:sp>
    </p:spTree>
    <p:extLst>
      <p:ext uri="{BB962C8B-B14F-4D97-AF65-F5344CB8AC3E}">
        <p14:creationId xmlns:p14="http://schemas.microsoft.com/office/powerpoint/2010/main" val="11135512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7CCD870-1015-C24A-80B0-7C81D547EF58}" type="slidenum">
              <a:rPr lang="en-US" smtClean="0"/>
              <a:t>1</a:t>
            </a:fld>
            <a:endParaRPr lang="en-US"/>
          </a:p>
        </p:txBody>
      </p:sp>
    </p:spTree>
    <p:extLst>
      <p:ext uri="{BB962C8B-B14F-4D97-AF65-F5344CB8AC3E}">
        <p14:creationId xmlns:p14="http://schemas.microsoft.com/office/powerpoint/2010/main" val="73680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55744B-E5ED-2821-199F-5661A7A2AA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81141C-F2FA-188B-C047-CAA941D739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254EEB-B93E-32CA-618E-138A338A704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2BE7BCF-6420-C230-D993-578E8542A167}"/>
              </a:ext>
            </a:extLst>
          </p:cNvPr>
          <p:cNvSpPr>
            <a:spLocks noGrp="1"/>
          </p:cNvSpPr>
          <p:nvPr>
            <p:ph type="sldNum" sz="quarter" idx="5"/>
          </p:nvPr>
        </p:nvSpPr>
        <p:spPr/>
        <p:txBody>
          <a:bodyPr/>
          <a:lstStyle/>
          <a:p>
            <a:fld id="{47CCD870-1015-C24A-80B0-7C81D547EF58}" type="slidenum">
              <a:rPr lang="en-US" smtClean="0"/>
              <a:t>2</a:t>
            </a:fld>
            <a:endParaRPr lang="en-US"/>
          </a:p>
        </p:txBody>
      </p:sp>
    </p:spTree>
    <p:extLst>
      <p:ext uri="{BB962C8B-B14F-4D97-AF65-F5344CB8AC3E}">
        <p14:creationId xmlns:p14="http://schemas.microsoft.com/office/powerpoint/2010/main" val="41064470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C98019-EE9C-1319-0AE8-D3BD6297B8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C8706C-2713-D063-C81D-E3B8682BDB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0E1558-8CC1-C557-5520-8DFB211A4FC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545F2EE-8D3A-FDC2-41DA-EBEF3775AEFF}"/>
              </a:ext>
            </a:extLst>
          </p:cNvPr>
          <p:cNvSpPr>
            <a:spLocks noGrp="1"/>
          </p:cNvSpPr>
          <p:nvPr>
            <p:ph type="sldNum" sz="quarter" idx="5"/>
          </p:nvPr>
        </p:nvSpPr>
        <p:spPr/>
        <p:txBody>
          <a:bodyPr/>
          <a:lstStyle/>
          <a:p>
            <a:fld id="{47CCD870-1015-C24A-80B0-7C81D547EF58}" type="slidenum">
              <a:rPr lang="en-US" smtClean="0"/>
              <a:t>3</a:t>
            </a:fld>
            <a:endParaRPr lang="en-US"/>
          </a:p>
        </p:txBody>
      </p:sp>
    </p:spTree>
    <p:extLst>
      <p:ext uri="{BB962C8B-B14F-4D97-AF65-F5344CB8AC3E}">
        <p14:creationId xmlns:p14="http://schemas.microsoft.com/office/powerpoint/2010/main" val="14784296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1BA1DA-CC15-159C-921B-8708CB2C7E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A32F78-C3DA-062D-1697-C32683BA62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DACBB2-9D07-1E12-9DAD-C07AB90F259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332AA4C-7958-3D1F-721B-7A356F02B4E3}"/>
              </a:ext>
            </a:extLst>
          </p:cNvPr>
          <p:cNvSpPr>
            <a:spLocks noGrp="1"/>
          </p:cNvSpPr>
          <p:nvPr>
            <p:ph type="sldNum" sz="quarter" idx="5"/>
          </p:nvPr>
        </p:nvSpPr>
        <p:spPr/>
        <p:txBody>
          <a:bodyPr/>
          <a:lstStyle/>
          <a:p>
            <a:fld id="{47CCD870-1015-C24A-80B0-7C81D547EF58}" type="slidenum">
              <a:rPr lang="en-US" smtClean="0"/>
              <a:t>9</a:t>
            </a:fld>
            <a:endParaRPr lang="en-US"/>
          </a:p>
        </p:txBody>
      </p:sp>
    </p:spTree>
    <p:extLst>
      <p:ext uri="{BB962C8B-B14F-4D97-AF65-F5344CB8AC3E}">
        <p14:creationId xmlns:p14="http://schemas.microsoft.com/office/powerpoint/2010/main" val="18704662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1272011"/>
            <a:ext cx="8549640" cy="2705947"/>
          </a:xfrm>
        </p:spPr>
        <p:txBody>
          <a:bodyPr anchor="b"/>
          <a:lstStyle>
            <a:lvl1pPr algn="ctr">
              <a:defRPr sz="6600"/>
            </a:lvl1pPr>
          </a:lstStyle>
          <a:p>
            <a:r>
              <a:rPr lang="en-US"/>
              <a:t>Click to edit Master title style</a:t>
            </a:r>
            <a:endParaRPr lang="en-US" dirty="0"/>
          </a:p>
        </p:txBody>
      </p:sp>
      <p:sp>
        <p:nvSpPr>
          <p:cNvPr id="3" name="Subtitle 2"/>
          <p:cNvSpPr>
            <a:spLocks noGrp="1"/>
          </p:cNvSpPr>
          <p:nvPr>
            <p:ph type="subTitle" idx="1"/>
          </p:nvPr>
        </p:nvSpPr>
        <p:spPr>
          <a:xfrm>
            <a:off x="1257300" y="4082310"/>
            <a:ext cx="7543800" cy="1876530"/>
          </a:xfrm>
        </p:spPr>
        <p:txBody>
          <a:bodyPr/>
          <a:lstStyle>
            <a:lvl1pPr marL="0" indent="0" algn="ctr">
              <a:buNone/>
              <a:defRPr sz="2640"/>
            </a:lvl1pPr>
            <a:lvl2pPr marL="502920" indent="0" algn="ctr">
              <a:buNone/>
              <a:defRPr sz="2200"/>
            </a:lvl2pPr>
            <a:lvl3pPr marL="1005840" indent="0" algn="ctr">
              <a:buNone/>
              <a:defRPr sz="1980"/>
            </a:lvl3pPr>
            <a:lvl4pPr marL="1508760" indent="0" algn="ctr">
              <a:buNone/>
              <a:defRPr sz="1760"/>
            </a:lvl4pPr>
            <a:lvl5pPr marL="2011680" indent="0" algn="ctr">
              <a:buNone/>
              <a:defRPr sz="1760"/>
            </a:lvl5pPr>
            <a:lvl6pPr marL="2514600" indent="0" algn="ctr">
              <a:buNone/>
              <a:defRPr sz="1760"/>
            </a:lvl6pPr>
            <a:lvl7pPr marL="3017520" indent="0" algn="ctr">
              <a:buNone/>
              <a:defRPr sz="1760"/>
            </a:lvl7pPr>
            <a:lvl8pPr marL="3520440" indent="0" algn="ctr">
              <a:buNone/>
              <a:defRPr sz="1760"/>
            </a:lvl8pPr>
            <a:lvl9pPr marL="4023360" indent="0" algn="ctr">
              <a:buNone/>
              <a:defRPr sz="17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A83693D-9B0C-4D4D-9CFE-B1DC18751889}" type="datetime1">
              <a:rPr lang="en-US" smtClean="0"/>
              <a:t>1/18/25</a:t>
            </a:fld>
            <a:endParaRPr lang="en-US"/>
          </a:p>
        </p:txBody>
      </p:sp>
      <p:sp>
        <p:nvSpPr>
          <p:cNvPr id="5" name="Footer Placeholder 4"/>
          <p:cNvSpPr>
            <a:spLocks noGrp="1"/>
          </p:cNvSpPr>
          <p:nvPr>
            <p:ph type="ftr" sz="quarter" idx="11"/>
          </p:nvPr>
        </p:nvSpPr>
        <p:spPr/>
        <p:txBody>
          <a:bodyPr/>
          <a:lstStyle/>
          <a:p>
            <a:r>
              <a:rPr lang="en-US" dirty="0"/>
              <a:t>Confidential and Proprietary</a:t>
            </a:r>
          </a:p>
        </p:txBody>
      </p:sp>
      <p:sp>
        <p:nvSpPr>
          <p:cNvPr id="6" name="Slide Number Placeholder 5"/>
          <p:cNvSpPr>
            <a:spLocks noGrp="1"/>
          </p:cNvSpPr>
          <p:nvPr>
            <p:ph type="sldNum" sz="quarter" idx="12"/>
          </p:nvPr>
        </p:nvSpPr>
        <p:spPr/>
        <p:txBody>
          <a:bodyPr/>
          <a:lstStyle/>
          <a:p>
            <a:fld id="{85C62E84-A819-8642-80F1-DCCA38DEB1C7}" type="slidenum">
              <a:rPr lang="en-US" smtClean="0"/>
              <a:t>‹#›</a:t>
            </a:fld>
            <a:endParaRPr lang="en-US"/>
          </a:p>
        </p:txBody>
      </p:sp>
    </p:spTree>
    <p:extLst>
      <p:ext uri="{BB962C8B-B14F-4D97-AF65-F5344CB8AC3E}">
        <p14:creationId xmlns:p14="http://schemas.microsoft.com/office/powerpoint/2010/main" val="1667426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EABF6D-E53C-794C-9483-39095BBFD55A}" type="datetime1">
              <a:rPr lang="en-US" smtClean="0"/>
              <a:t>1/18/25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C62E84-A819-8642-80F1-DCCA38DEB1C7}" type="slidenum">
              <a:rPr lang="en-US" smtClean="0"/>
              <a:t>‹#›</a:t>
            </a:fld>
            <a:endParaRPr lang="en-US"/>
          </a:p>
        </p:txBody>
      </p:sp>
    </p:spTree>
    <p:extLst>
      <p:ext uri="{BB962C8B-B14F-4D97-AF65-F5344CB8AC3E}">
        <p14:creationId xmlns:p14="http://schemas.microsoft.com/office/powerpoint/2010/main" val="4072183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98043" y="413808"/>
            <a:ext cx="2168843" cy="658675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91515" y="413808"/>
            <a:ext cx="6380798" cy="65867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1B066E-5721-4449-958E-A0D3D67006CA}" type="datetime1">
              <a:rPr lang="en-US" smtClean="0"/>
              <a:t>1/18/25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C62E84-A819-8642-80F1-DCCA38DEB1C7}" type="slidenum">
              <a:rPr lang="en-US" smtClean="0"/>
              <a:t>‹#›</a:t>
            </a:fld>
            <a:endParaRPr lang="en-US"/>
          </a:p>
        </p:txBody>
      </p:sp>
    </p:spTree>
    <p:extLst>
      <p:ext uri="{BB962C8B-B14F-4D97-AF65-F5344CB8AC3E}">
        <p14:creationId xmlns:p14="http://schemas.microsoft.com/office/powerpoint/2010/main" val="882573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B7584D1-429C-2C4C-B333-5FDC1F58F1CA}" type="datetime1">
              <a:rPr lang="en-US" smtClean="0"/>
              <a:t>1/18/25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C62E84-A819-8642-80F1-DCCA38DEB1C7}" type="slidenum">
              <a:rPr lang="en-US" smtClean="0"/>
              <a:t>‹#›</a:t>
            </a:fld>
            <a:endParaRPr lang="en-US"/>
          </a:p>
        </p:txBody>
      </p:sp>
    </p:spTree>
    <p:extLst>
      <p:ext uri="{BB962C8B-B14F-4D97-AF65-F5344CB8AC3E}">
        <p14:creationId xmlns:p14="http://schemas.microsoft.com/office/powerpoint/2010/main" val="19253951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6277" y="1937705"/>
            <a:ext cx="8675370" cy="3233102"/>
          </a:xfrm>
        </p:spPr>
        <p:txBody>
          <a:bodyPr anchor="b"/>
          <a:lstStyle>
            <a:lvl1pPr>
              <a:defRPr sz="6600"/>
            </a:lvl1pPr>
          </a:lstStyle>
          <a:p>
            <a:r>
              <a:rPr lang="en-US"/>
              <a:t>Click to edit Master title style</a:t>
            </a:r>
            <a:endParaRPr lang="en-US" dirty="0"/>
          </a:p>
        </p:txBody>
      </p:sp>
      <p:sp>
        <p:nvSpPr>
          <p:cNvPr id="3" name="Text Placeholder 2"/>
          <p:cNvSpPr>
            <a:spLocks noGrp="1"/>
          </p:cNvSpPr>
          <p:nvPr>
            <p:ph type="body" idx="1"/>
          </p:nvPr>
        </p:nvSpPr>
        <p:spPr>
          <a:xfrm>
            <a:off x="686277" y="5201393"/>
            <a:ext cx="8675370" cy="1700212"/>
          </a:xfrm>
        </p:spPr>
        <p:txBody>
          <a:bodyPr/>
          <a:lstStyle>
            <a:lvl1pPr marL="0" indent="0">
              <a:buNone/>
              <a:defRPr sz="2640">
                <a:solidFill>
                  <a:schemeClr val="tx1"/>
                </a:solidFill>
              </a:defRPr>
            </a:lvl1pPr>
            <a:lvl2pPr marL="502920" indent="0">
              <a:buNone/>
              <a:defRPr sz="2200">
                <a:solidFill>
                  <a:schemeClr val="tx1">
                    <a:tint val="75000"/>
                  </a:schemeClr>
                </a:solidFill>
              </a:defRPr>
            </a:lvl2pPr>
            <a:lvl3pPr marL="1005840" indent="0">
              <a:buNone/>
              <a:defRPr sz="1980">
                <a:solidFill>
                  <a:schemeClr val="tx1">
                    <a:tint val="75000"/>
                  </a:schemeClr>
                </a:solidFill>
              </a:defRPr>
            </a:lvl3pPr>
            <a:lvl4pPr marL="1508760" indent="0">
              <a:buNone/>
              <a:defRPr sz="1760">
                <a:solidFill>
                  <a:schemeClr val="tx1">
                    <a:tint val="75000"/>
                  </a:schemeClr>
                </a:solidFill>
              </a:defRPr>
            </a:lvl4pPr>
            <a:lvl5pPr marL="2011680" indent="0">
              <a:buNone/>
              <a:defRPr sz="1760">
                <a:solidFill>
                  <a:schemeClr val="tx1">
                    <a:tint val="75000"/>
                  </a:schemeClr>
                </a:solidFill>
              </a:defRPr>
            </a:lvl5pPr>
            <a:lvl6pPr marL="2514600" indent="0">
              <a:buNone/>
              <a:defRPr sz="1760">
                <a:solidFill>
                  <a:schemeClr val="tx1">
                    <a:tint val="75000"/>
                  </a:schemeClr>
                </a:solidFill>
              </a:defRPr>
            </a:lvl6pPr>
            <a:lvl7pPr marL="3017520" indent="0">
              <a:buNone/>
              <a:defRPr sz="1760">
                <a:solidFill>
                  <a:schemeClr val="tx1">
                    <a:tint val="75000"/>
                  </a:schemeClr>
                </a:solidFill>
              </a:defRPr>
            </a:lvl7pPr>
            <a:lvl8pPr marL="3520440" indent="0">
              <a:buNone/>
              <a:defRPr sz="1760">
                <a:solidFill>
                  <a:schemeClr val="tx1">
                    <a:tint val="75000"/>
                  </a:schemeClr>
                </a:solidFill>
              </a:defRPr>
            </a:lvl8pPr>
            <a:lvl9pPr marL="4023360" indent="0">
              <a:buNone/>
              <a:defRPr sz="17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2763F12-8642-5C4A-9628-A140FABD5A8F}" type="datetime1">
              <a:rPr lang="en-US" smtClean="0"/>
              <a:t>1/18/25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C62E84-A819-8642-80F1-DCCA38DEB1C7}" type="slidenum">
              <a:rPr lang="en-US" smtClean="0"/>
              <a:t>‹#›</a:t>
            </a:fld>
            <a:endParaRPr lang="en-US"/>
          </a:p>
        </p:txBody>
      </p:sp>
    </p:spTree>
    <p:extLst>
      <p:ext uri="{BB962C8B-B14F-4D97-AF65-F5344CB8AC3E}">
        <p14:creationId xmlns:p14="http://schemas.microsoft.com/office/powerpoint/2010/main" val="18329115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91515" y="2069042"/>
            <a:ext cx="4274820" cy="4931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92065" y="2069042"/>
            <a:ext cx="4274820" cy="4931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4B36619-908A-EA41-99C0-EF0A5113BAA1}" type="datetime1">
              <a:rPr lang="en-US" smtClean="0"/>
              <a:t>1/18/25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C62E84-A819-8642-80F1-DCCA38DEB1C7}" type="slidenum">
              <a:rPr lang="en-US" smtClean="0"/>
              <a:t>‹#›</a:t>
            </a:fld>
            <a:endParaRPr lang="en-US"/>
          </a:p>
        </p:txBody>
      </p:sp>
    </p:spTree>
    <p:extLst>
      <p:ext uri="{BB962C8B-B14F-4D97-AF65-F5344CB8AC3E}">
        <p14:creationId xmlns:p14="http://schemas.microsoft.com/office/powerpoint/2010/main" val="914206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92825" y="413810"/>
            <a:ext cx="8675370" cy="1502305"/>
          </a:xfrm>
        </p:spPr>
        <p:txBody>
          <a:bodyPr/>
          <a:lstStyle/>
          <a:p>
            <a:r>
              <a:rPr lang="en-US"/>
              <a:t>Click to edit Master title style</a:t>
            </a:r>
            <a:endParaRPr lang="en-US" dirty="0"/>
          </a:p>
        </p:txBody>
      </p:sp>
      <p:sp>
        <p:nvSpPr>
          <p:cNvPr id="3" name="Text Placeholder 2"/>
          <p:cNvSpPr>
            <a:spLocks noGrp="1"/>
          </p:cNvSpPr>
          <p:nvPr>
            <p:ph type="body" idx="1"/>
          </p:nvPr>
        </p:nvSpPr>
        <p:spPr>
          <a:xfrm>
            <a:off x="692826" y="1905318"/>
            <a:ext cx="4255174" cy="933767"/>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Click to edit Master text styles</a:t>
            </a:r>
          </a:p>
        </p:txBody>
      </p:sp>
      <p:sp>
        <p:nvSpPr>
          <p:cNvPr id="4" name="Content Placeholder 3"/>
          <p:cNvSpPr>
            <a:spLocks noGrp="1"/>
          </p:cNvSpPr>
          <p:nvPr>
            <p:ph sz="half" idx="2"/>
          </p:nvPr>
        </p:nvSpPr>
        <p:spPr>
          <a:xfrm>
            <a:off x="692826" y="2839085"/>
            <a:ext cx="4255174" cy="4175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92066" y="1905318"/>
            <a:ext cx="4276130" cy="933767"/>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Click to edit Master text styles</a:t>
            </a:r>
          </a:p>
        </p:txBody>
      </p:sp>
      <p:sp>
        <p:nvSpPr>
          <p:cNvPr id="6" name="Content Placeholder 5"/>
          <p:cNvSpPr>
            <a:spLocks noGrp="1"/>
          </p:cNvSpPr>
          <p:nvPr>
            <p:ph sz="quarter" idx="4"/>
          </p:nvPr>
        </p:nvSpPr>
        <p:spPr>
          <a:xfrm>
            <a:off x="5092066" y="2839085"/>
            <a:ext cx="4276130" cy="4175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A1999C7-C881-8E4E-8539-DB6F4587D1AF}" type="datetime1">
              <a:rPr lang="en-US" smtClean="0"/>
              <a:t>1/18/25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5C62E84-A819-8642-80F1-DCCA38DEB1C7}" type="slidenum">
              <a:rPr lang="en-US" smtClean="0"/>
              <a:t>‹#›</a:t>
            </a:fld>
            <a:endParaRPr lang="en-US"/>
          </a:p>
        </p:txBody>
      </p:sp>
    </p:spTree>
    <p:extLst>
      <p:ext uri="{BB962C8B-B14F-4D97-AF65-F5344CB8AC3E}">
        <p14:creationId xmlns:p14="http://schemas.microsoft.com/office/powerpoint/2010/main" val="10552165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A2F88B0-7654-2645-9DBD-5D57109EDB83}" type="datetime1">
              <a:rPr lang="en-US" smtClean="0"/>
              <a:t>1/18/25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5C62E84-A819-8642-80F1-DCCA38DEB1C7}" type="slidenum">
              <a:rPr lang="en-US" smtClean="0"/>
              <a:t>‹#›</a:t>
            </a:fld>
            <a:endParaRPr lang="en-US"/>
          </a:p>
        </p:txBody>
      </p:sp>
    </p:spTree>
    <p:extLst>
      <p:ext uri="{BB962C8B-B14F-4D97-AF65-F5344CB8AC3E}">
        <p14:creationId xmlns:p14="http://schemas.microsoft.com/office/powerpoint/2010/main" val="11053552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32E014-E801-3944-9232-8E9681396798}" type="datetime1">
              <a:rPr lang="en-US" smtClean="0"/>
              <a:t>1/18/25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C62E84-A819-8642-80F1-DCCA38DEB1C7}" type="slidenum">
              <a:rPr lang="en-US" smtClean="0"/>
              <a:t>‹#›</a:t>
            </a:fld>
            <a:endParaRPr lang="en-US"/>
          </a:p>
        </p:txBody>
      </p:sp>
    </p:spTree>
    <p:extLst>
      <p:ext uri="{BB962C8B-B14F-4D97-AF65-F5344CB8AC3E}">
        <p14:creationId xmlns:p14="http://schemas.microsoft.com/office/powerpoint/2010/main" val="1971955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825" y="518160"/>
            <a:ext cx="3244096" cy="1813560"/>
          </a:xfrm>
        </p:spPr>
        <p:txBody>
          <a:bodyPr anchor="b"/>
          <a:lstStyle>
            <a:lvl1pPr>
              <a:defRPr sz="3520"/>
            </a:lvl1pPr>
          </a:lstStyle>
          <a:p>
            <a:r>
              <a:rPr lang="en-US"/>
              <a:t>Click to edit Master title style</a:t>
            </a:r>
            <a:endParaRPr lang="en-US" dirty="0"/>
          </a:p>
        </p:txBody>
      </p:sp>
      <p:sp>
        <p:nvSpPr>
          <p:cNvPr id="3" name="Content Placeholder 2"/>
          <p:cNvSpPr>
            <a:spLocks noGrp="1"/>
          </p:cNvSpPr>
          <p:nvPr>
            <p:ph idx="1"/>
          </p:nvPr>
        </p:nvSpPr>
        <p:spPr>
          <a:xfrm>
            <a:off x="4276130" y="1119083"/>
            <a:ext cx="5092065" cy="5523442"/>
          </a:xfrm>
        </p:spPr>
        <p:txBody>
          <a:bodyPr/>
          <a:lstStyle>
            <a:lvl1pPr>
              <a:defRPr sz="3520"/>
            </a:lvl1pPr>
            <a:lvl2pPr>
              <a:defRPr sz="3080"/>
            </a:lvl2pPr>
            <a:lvl3pPr>
              <a:defRPr sz="264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2825" y="2331720"/>
            <a:ext cx="3244096" cy="4319800"/>
          </a:xfrm>
        </p:spPr>
        <p:txBody>
          <a:bodyPr/>
          <a:lstStyle>
            <a:lvl1pPr marL="0" indent="0">
              <a:buNone/>
              <a:defRPr sz="1760"/>
            </a:lvl1pPr>
            <a:lvl2pPr marL="502920" indent="0">
              <a:buNone/>
              <a:defRPr sz="1540"/>
            </a:lvl2pPr>
            <a:lvl3pPr marL="1005840" indent="0">
              <a:buNone/>
              <a:defRPr sz="1320"/>
            </a:lvl3pPr>
            <a:lvl4pPr marL="1508760" indent="0">
              <a:buNone/>
              <a:defRPr sz="1100"/>
            </a:lvl4pPr>
            <a:lvl5pPr marL="2011680" indent="0">
              <a:buNone/>
              <a:defRPr sz="1100"/>
            </a:lvl5pPr>
            <a:lvl6pPr marL="2514600" indent="0">
              <a:buNone/>
              <a:defRPr sz="1100"/>
            </a:lvl6pPr>
            <a:lvl7pPr marL="3017520" indent="0">
              <a:buNone/>
              <a:defRPr sz="1100"/>
            </a:lvl7pPr>
            <a:lvl8pPr marL="3520440" indent="0">
              <a:buNone/>
              <a:defRPr sz="1100"/>
            </a:lvl8pPr>
            <a:lvl9pPr marL="4023360"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2EB21C93-E83D-5045-9269-E845F421A76A}" type="datetime1">
              <a:rPr lang="en-US" smtClean="0"/>
              <a:t>1/18/25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C62E84-A819-8642-80F1-DCCA38DEB1C7}" type="slidenum">
              <a:rPr lang="en-US" smtClean="0"/>
              <a:t>‹#›</a:t>
            </a:fld>
            <a:endParaRPr lang="en-US"/>
          </a:p>
        </p:txBody>
      </p:sp>
    </p:spTree>
    <p:extLst>
      <p:ext uri="{BB962C8B-B14F-4D97-AF65-F5344CB8AC3E}">
        <p14:creationId xmlns:p14="http://schemas.microsoft.com/office/powerpoint/2010/main" val="5379895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825" y="518160"/>
            <a:ext cx="3244096" cy="1813560"/>
          </a:xfrm>
        </p:spPr>
        <p:txBody>
          <a:bodyPr anchor="b"/>
          <a:lstStyle>
            <a:lvl1pPr>
              <a:defRPr sz="3520"/>
            </a:lvl1pPr>
          </a:lstStyle>
          <a:p>
            <a:r>
              <a:rPr lang="en-US"/>
              <a:t>Click to edit Master title style</a:t>
            </a:r>
            <a:endParaRPr lang="en-US" dirty="0"/>
          </a:p>
        </p:txBody>
      </p:sp>
      <p:sp>
        <p:nvSpPr>
          <p:cNvPr id="3" name="Picture Placeholder 2"/>
          <p:cNvSpPr>
            <a:spLocks noGrp="1" noChangeAspect="1"/>
          </p:cNvSpPr>
          <p:nvPr>
            <p:ph type="pic" idx="1"/>
          </p:nvPr>
        </p:nvSpPr>
        <p:spPr>
          <a:xfrm>
            <a:off x="4276130" y="1119083"/>
            <a:ext cx="5092065" cy="5523442"/>
          </a:xfrm>
        </p:spPr>
        <p:txBody>
          <a:bodyPr anchor="t"/>
          <a:lstStyle>
            <a:lvl1pPr marL="0" indent="0">
              <a:buNone/>
              <a:defRPr sz="3520"/>
            </a:lvl1pPr>
            <a:lvl2pPr marL="502920" indent="0">
              <a:buNone/>
              <a:defRPr sz="3080"/>
            </a:lvl2pPr>
            <a:lvl3pPr marL="1005840" indent="0">
              <a:buNone/>
              <a:defRPr sz="2640"/>
            </a:lvl3pPr>
            <a:lvl4pPr marL="1508760" indent="0">
              <a:buNone/>
              <a:defRPr sz="2200"/>
            </a:lvl4pPr>
            <a:lvl5pPr marL="2011680" indent="0">
              <a:buNone/>
              <a:defRPr sz="2200"/>
            </a:lvl5pPr>
            <a:lvl6pPr marL="2514600" indent="0">
              <a:buNone/>
              <a:defRPr sz="2200"/>
            </a:lvl6pPr>
            <a:lvl7pPr marL="3017520" indent="0">
              <a:buNone/>
              <a:defRPr sz="2200"/>
            </a:lvl7pPr>
            <a:lvl8pPr marL="3520440" indent="0">
              <a:buNone/>
              <a:defRPr sz="2200"/>
            </a:lvl8pPr>
            <a:lvl9pPr marL="4023360" indent="0">
              <a:buNone/>
              <a:defRPr sz="22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92825" y="2331720"/>
            <a:ext cx="3244096" cy="4319800"/>
          </a:xfrm>
        </p:spPr>
        <p:txBody>
          <a:bodyPr/>
          <a:lstStyle>
            <a:lvl1pPr marL="0" indent="0">
              <a:buNone/>
              <a:defRPr sz="1760"/>
            </a:lvl1pPr>
            <a:lvl2pPr marL="502920" indent="0">
              <a:buNone/>
              <a:defRPr sz="1540"/>
            </a:lvl2pPr>
            <a:lvl3pPr marL="1005840" indent="0">
              <a:buNone/>
              <a:defRPr sz="1320"/>
            </a:lvl3pPr>
            <a:lvl4pPr marL="1508760" indent="0">
              <a:buNone/>
              <a:defRPr sz="1100"/>
            </a:lvl4pPr>
            <a:lvl5pPr marL="2011680" indent="0">
              <a:buNone/>
              <a:defRPr sz="1100"/>
            </a:lvl5pPr>
            <a:lvl6pPr marL="2514600" indent="0">
              <a:buNone/>
              <a:defRPr sz="1100"/>
            </a:lvl6pPr>
            <a:lvl7pPr marL="3017520" indent="0">
              <a:buNone/>
              <a:defRPr sz="1100"/>
            </a:lvl7pPr>
            <a:lvl8pPr marL="3520440" indent="0">
              <a:buNone/>
              <a:defRPr sz="1100"/>
            </a:lvl8pPr>
            <a:lvl9pPr marL="4023360"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EC7B61CB-0234-6642-9420-7E4E59325F4E}" type="datetime1">
              <a:rPr lang="en-US" smtClean="0"/>
              <a:t>1/18/25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C62E84-A819-8642-80F1-DCCA38DEB1C7}" type="slidenum">
              <a:rPr lang="en-US" smtClean="0"/>
              <a:t>‹#›</a:t>
            </a:fld>
            <a:endParaRPr lang="en-US"/>
          </a:p>
        </p:txBody>
      </p:sp>
    </p:spTree>
    <p:extLst>
      <p:ext uri="{BB962C8B-B14F-4D97-AF65-F5344CB8AC3E}">
        <p14:creationId xmlns:p14="http://schemas.microsoft.com/office/powerpoint/2010/main" val="10835407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1515" y="413810"/>
            <a:ext cx="8675370" cy="150230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91515" y="2069042"/>
            <a:ext cx="8675370" cy="49315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91515" y="7203865"/>
            <a:ext cx="2263140" cy="413808"/>
          </a:xfrm>
          <a:prstGeom prst="rect">
            <a:avLst/>
          </a:prstGeom>
        </p:spPr>
        <p:txBody>
          <a:bodyPr vert="horz" lIns="91440" tIns="45720" rIns="91440" bIns="45720" rtlCol="0" anchor="ctr"/>
          <a:lstStyle>
            <a:lvl1pPr algn="l">
              <a:defRPr sz="1320">
                <a:solidFill>
                  <a:schemeClr val="tx1">
                    <a:tint val="75000"/>
                  </a:schemeClr>
                </a:solidFill>
              </a:defRPr>
            </a:lvl1pPr>
          </a:lstStyle>
          <a:p>
            <a:fld id="{F666C7CC-7ACD-2E4E-B237-989648329EAA}" type="datetime1">
              <a:rPr lang="en-US" smtClean="0"/>
              <a:t>1/18/25</a:t>
            </a:fld>
            <a:endParaRPr lang="en-US"/>
          </a:p>
        </p:txBody>
      </p:sp>
      <p:sp>
        <p:nvSpPr>
          <p:cNvPr id="5" name="Footer Placeholder 4"/>
          <p:cNvSpPr>
            <a:spLocks noGrp="1"/>
          </p:cNvSpPr>
          <p:nvPr>
            <p:ph type="ftr" sz="quarter" idx="3"/>
          </p:nvPr>
        </p:nvSpPr>
        <p:spPr>
          <a:xfrm>
            <a:off x="3331845" y="7203865"/>
            <a:ext cx="3394710" cy="413808"/>
          </a:xfrm>
          <a:prstGeom prst="rect">
            <a:avLst/>
          </a:prstGeom>
        </p:spPr>
        <p:txBody>
          <a:bodyPr vert="horz" lIns="91440" tIns="45720" rIns="91440" bIns="45720" rtlCol="0" anchor="ctr"/>
          <a:lstStyle>
            <a:lvl1pPr algn="ctr">
              <a:defRPr sz="13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103745" y="7203865"/>
            <a:ext cx="2263140" cy="413808"/>
          </a:xfrm>
          <a:prstGeom prst="rect">
            <a:avLst/>
          </a:prstGeom>
        </p:spPr>
        <p:txBody>
          <a:bodyPr vert="horz" lIns="91440" tIns="45720" rIns="91440" bIns="45720" rtlCol="0" anchor="ctr"/>
          <a:lstStyle>
            <a:lvl1pPr algn="r">
              <a:defRPr sz="1320">
                <a:solidFill>
                  <a:schemeClr val="tx1">
                    <a:tint val="75000"/>
                  </a:schemeClr>
                </a:solidFill>
              </a:defRPr>
            </a:lvl1pPr>
          </a:lstStyle>
          <a:p>
            <a:fld id="{85C62E84-A819-8642-80F1-DCCA38DEB1C7}" type="slidenum">
              <a:rPr lang="en-US" smtClean="0"/>
              <a:t>‹#›</a:t>
            </a:fld>
            <a:endParaRPr lang="en-US"/>
          </a:p>
        </p:txBody>
      </p:sp>
    </p:spTree>
    <p:extLst>
      <p:ext uri="{BB962C8B-B14F-4D97-AF65-F5344CB8AC3E}">
        <p14:creationId xmlns:p14="http://schemas.microsoft.com/office/powerpoint/2010/main" val="2725116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1005840" rtl="0" eaLnBrk="1" latinLnBrk="0" hangingPunct="1">
        <a:lnSpc>
          <a:spcPct val="90000"/>
        </a:lnSpc>
        <a:spcBef>
          <a:spcPct val="0"/>
        </a:spcBef>
        <a:buNone/>
        <a:defRPr sz="4840" kern="1200">
          <a:solidFill>
            <a:schemeClr val="tx1"/>
          </a:solidFill>
          <a:latin typeface="+mj-lt"/>
          <a:ea typeface="+mj-ea"/>
          <a:cs typeface="+mj-cs"/>
        </a:defRPr>
      </a:lvl1pPr>
    </p:titleStyle>
    <p:body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mailto:swcaraway68@gmail.com"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0" y="-61849"/>
            <a:ext cx="10501903" cy="7220072"/>
            <a:chOff x="0" y="-61849"/>
            <a:chExt cx="10501903" cy="7220072"/>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9600"/>
              <a:ext cx="10058400" cy="654862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4868" y="305562"/>
              <a:ext cx="8299704" cy="304038"/>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3094" y="6082"/>
              <a:ext cx="8299704" cy="304038"/>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082"/>
              <a:ext cx="2916274" cy="887819"/>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78738"/>
              <a:ext cx="643270" cy="1197169"/>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678710" y="46338"/>
              <a:ext cx="643270" cy="1197169"/>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60934" y="-61849"/>
              <a:ext cx="440969" cy="1023679"/>
            </a:xfrm>
            <a:prstGeom prst="rect">
              <a:avLst/>
            </a:prstGeom>
          </p:spPr>
        </p:pic>
      </p:grpSp>
      <p:pic>
        <p:nvPicPr>
          <p:cNvPr id="3" name="Picture 2">
            <a:extLst>
              <a:ext uri="{FF2B5EF4-FFF2-40B4-BE49-F238E27FC236}">
                <a16:creationId xmlns:a16="http://schemas.microsoft.com/office/drawing/2014/main" id="{1955D024-EF3A-EA30-2FE2-AFD7091E1DBD}"/>
              </a:ext>
            </a:extLst>
          </p:cNvPr>
          <p:cNvPicPr>
            <a:picLocks noChangeAspect="1"/>
          </p:cNvPicPr>
          <p:nvPr/>
        </p:nvPicPr>
        <p:blipFill>
          <a:blip r:embed="rId7"/>
          <a:stretch>
            <a:fillRect/>
          </a:stretch>
        </p:blipFill>
        <p:spPr>
          <a:xfrm>
            <a:off x="3853409" y="2885931"/>
            <a:ext cx="6092565" cy="698500"/>
          </a:xfrm>
          <a:prstGeom prst="rect">
            <a:avLst/>
          </a:prstGeom>
        </p:spPr>
      </p:pic>
      <p:pic>
        <p:nvPicPr>
          <p:cNvPr id="13" name="Picture 12">
            <a:extLst>
              <a:ext uri="{FF2B5EF4-FFF2-40B4-BE49-F238E27FC236}">
                <a16:creationId xmlns:a16="http://schemas.microsoft.com/office/drawing/2014/main" id="{35C13084-5A40-1101-A5A3-7F7E6E11CC00}"/>
              </a:ext>
            </a:extLst>
          </p:cNvPr>
          <p:cNvPicPr>
            <a:picLocks noChangeAspect="1"/>
          </p:cNvPicPr>
          <p:nvPr/>
        </p:nvPicPr>
        <p:blipFill>
          <a:blip r:embed="rId8"/>
          <a:stretch>
            <a:fillRect/>
          </a:stretch>
        </p:blipFill>
        <p:spPr>
          <a:xfrm>
            <a:off x="644575" y="942807"/>
            <a:ext cx="9233941" cy="1335697"/>
          </a:xfrm>
          <a:prstGeom prst="rect">
            <a:avLst/>
          </a:prstGeom>
        </p:spPr>
      </p:pic>
      <p:sp>
        <p:nvSpPr>
          <p:cNvPr id="14" name="TextBox 13">
            <a:extLst>
              <a:ext uri="{FF2B5EF4-FFF2-40B4-BE49-F238E27FC236}">
                <a16:creationId xmlns:a16="http://schemas.microsoft.com/office/drawing/2014/main" id="{E42F683E-085C-815B-6618-395C6D628453}"/>
              </a:ext>
            </a:extLst>
          </p:cNvPr>
          <p:cNvSpPr txBox="1"/>
          <p:nvPr/>
        </p:nvSpPr>
        <p:spPr>
          <a:xfrm>
            <a:off x="112426" y="942807"/>
            <a:ext cx="9766089" cy="923330"/>
          </a:xfrm>
          <a:prstGeom prst="rect">
            <a:avLst/>
          </a:prstGeom>
          <a:noFill/>
        </p:spPr>
        <p:txBody>
          <a:bodyPr wrap="square" rtlCol="0">
            <a:spAutoFit/>
          </a:bodyPr>
          <a:lstStyle/>
          <a:p>
            <a:pPr algn="ctr"/>
            <a:r>
              <a:rPr lang="en-US" sz="5400" dirty="0">
                <a:solidFill>
                  <a:schemeClr val="bg1"/>
                </a:solidFill>
              </a:rPr>
              <a:t>Energy Modeling Optimization</a:t>
            </a:r>
          </a:p>
        </p:txBody>
      </p:sp>
      <p:sp>
        <p:nvSpPr>
          <p:cNvPr id="23" name="TextBox 22">
            <a:extLst>
              <a:ext uri="{FF2B5EF4-FFF2-40B4-BE49-F238E27FC236}">
                <a16:creationId xmlns:a16="http://schemas.microsoft.com/office/drawing/2014/main" id="{13524E8A-6319-7C1B-6356-AF7D3F1A1030}"/>
              </a:ext>
            </a:extLst>
          </p:cNvPr>
          <p:cNvSpPr txBox="1"/>
          <p:nvPr/>
        </p:nvSpPr>
        <p:spPr>
          <a:xfrm>
            <a:off x="3778788" y="2655478"/>
            <a:ext cx="6280879" cy="1200329"/>
          </a:xfrm>
          <a:prstGeom prst="rect">
            <a:avLst/>
          </a:prstGeom>
          <a:noFill/>
        </p:spPr>
        <p:txBody>
          <a:bodyPr wrap="square" rtlCol="0">
            <a:spAutoFit/>
          </a:bodyPr>
          <a:lstStyle/>
          <a:p>
            <a:pPr algn="ctr"/>
            <a:r>
              <a:rPr lang="en-US" sz="3600" dirty="0">
                <a:solidFill>
                  <a:schemeClr val="bg1"/>
                </a:solidFill>
              </a:rPr>
              <a:t>The Process of Using Telemetry to Its Fullest Potential</a:t>
            </a:r>
          </a:p>
        </p:txBody>
      </p:sp>
      <p:sp>
        <p:nvSpPr>
          <p:cNvPr id="24" name="TextBox 23">
            <a:extLst>
              <a:ext uri="{FF2B5EF4-FFF2-40B4-BE49-F238E27FC236}">
                <a16:creationId xmlns:a16="http://schemas.microsoft.com/office/drawing/2014/main" id="{A5CD0B23-CB15-8CA6-AAD3-26E77B644988}"/>
              </a:ext>
            </a:extLst>
          </p:cNvPr>
          <p:cNvSpPr txBox="1"/>
          <p:nvPr/>
        </p:nvSpPr>
        <p:spPr>
          <a:xfrm>
            <a:off x="401760" y="4324382"/>
            <a:ext cx="6280879" cy="1200329"/>
          </a:xfrm>
          <a:prstGeom prst="rect">
            <a:avLst/>
          </a:prstGeom>
          <a:noFill/>
        </p:spPr>
        <p:txBody>
          <a:bodyPr wrap="square" rtlCol="0">
            <a:spAutoFit/>
          </a:bodyPr>
          <a:lstStyle/>
          <a:p>
            <a:pPr algn="ctr"/>
            <a:r>
              <a:rPr lang="en-US" sz="3600" dirty="0">
                <a:solidFill>
                  <a:schemeClr val="bg1"/>
                </a:solidFill>
              </a:rPr>
              <a:t>Shannon Caraway, P.E.</a:t>
            </a:r>
          </a:p>
          <a:p>
            <a:pPr algn="ctr"/>
            <a:r>
              <a:rPr lang="en-US" sz="3600" dirty="0">
                <a:solidFill>
                  <a:schemeClr val="bg1"/>
                </a:solidFill>
              </a:rPr>
              <a:t>1/18/25</a:t>
            </a:r>
          </a:p>
        </p:txBody>
      </p:sp>
    </p:spTree>
    <p:extLst>
      <p:ext uri="{BB962C8B-B14F-4D97-AF65-F5344CB8AC3E}">
        <p14:creationId xmlns:p14="http://schemas.microsoft.com/office/powerpoint/2010/main" val="18022449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7578307" y="7214498"/>
            <a:ext cx="2263140" cy="413808"/>
          </a:xfrm>
        </p:spPr>
        <p:txBody>
          <a:bodyPr/>
          <a:lstStyle/>
          <a:p>
            <a:fld id="{85C62E84-A819-8642-80F1-DCCA38DEB1C7}" type="slidenum">
              <a:rPr lang="en-US" smtClean="0"/>
              <a:t>10</a:t>
            </a:fld>
            <a:endParaRPr lang="en-US"/>
          </a:p>
        </p:txBody>
      </p:sp>
      <p:pic>
        <p:nvPicPr>
          <p:cNvPr id="6" name="Picture 5" descr="Chart, scatter chart&#10;&#10;Description automatically generated">
            <a:extLst>
              <a:ext uri="{FF2B5EF4-FFF2-40B4-BE49-F238E27FC236}">
                <a16:creationId xmlns:a16="http://schemas.microsoft.com/office/drawing/2014/main" id="{C9A7DCA2-F37C-55B7-195A-8B3D95923C72}"/>
              </a:ext>
            </a:extLst>
          </p:cNvPr>
          <p:cNvPicPr>
            <a:picLocks noChangeAspect="1"/>
          </p:cNvPicPr>
          <p:nvPr/>
        </p:nvPicPr>
        <p:blipFill>
          <a:blip r:embed="rId2"/>
          <a:stretch>
            <a:fillRect/>
          </a:stretch>
        </p:blipFill>
        <p:spPr>
          <a:xfrm>
            <a:off x="522514" y="736132"/>
            <a:ext cx="8827742" cy="6627494"/>
          </a:xfrm>
          <a:prstGeom prst="rect">
            <a:avLst/>
          </a:prstGeom>
        </p:spPr>
      </p:pic>
      <p:pic>
        <p:nvPicPr>
          <p:cNvPr id="5" name="Picture 4" descr="A close up of a computer screen&#10;&#10;Description automatically generated">
            <a:extLst>
              <a:ext uri="{FF2B5EF4-FFF2-40B4-BE49-F238E27FC236}">
                <a16:creationId xmlns:a16="http://schemas.microsoft.com/office/drawing/2014/main" id="{D3E3748C-7554-39B5-4C88-3260EFB130A1}"/>
              </a:ext>
            </a:extLst>
          </p:cNvPr>
          <p:cNvPicPr>
            <a:picLocks noChangeAspect="1"/>
          </p:cNvPicPr>
          <p:nvPr/>
        </p:nvPicPr>
        <p:blipFill>
          <a:blip r:embed="rId3"/>
          <a:stretch>
            <a:fillRect/>
          </a:stretch>
        </p:blipFill>
        <p:spPr>
          <a:xfrm>
            <a:off x="3526227" y="1614604"/>
            <a:ext cx="2838469" cy="559584"/>
          </a:xfrm>
          <a:prstGeom prst="rect">
            <a:avLst/>
          </a:prstGeom>
        </p:spPr>
      </p:pic>
      <p:sp>
        <p:nvSpPr>
          <p:cNvPr id="2" name="Title 1"/>
          <p:cNvSpPr>
            <a:spLocks noGrp="1"/>
          </p:cNvSpPr>
          <p:nvPr>
            <p:ph type="title"/>
          </p:nvPr>
        </p:nvSpPr>
        <p:spPr>
          <a:xfrm>
            <a:off x="462554" y="968529"/>
            <a:ext cx="9080859" cy="559584"/>
          </a:xfrm>
        </p:spPr>
        <p:txBody>
          <a:bodyPr>
            <a:noAutofit/>
          </a:bodyPr>
          <a:lstStyle/>
          <a:p>
            <a:pPr defTabSz="914400"/>
            <a:r>
              <a:rPr lang="en-US" sz="2800" b="1" dirty="0"/>
              <a:t>Power Consumption</a:t>
            </a:r>
            <a:endParaRPr lang="en-US" sz="2700" b="1" dirty="0">
              <a:latin typeface="Arial" pitchFamily="34" charset="0"/>
              <a:cs typeface="Arial" pitchFamily="34" charset="0"/>
            </a:endParaRPr>
          </a:p>
        </p:txBody>
      </p:sp>
    </p:spTree>
    <p:extLst>
      <p:ext uri="{BB962C8B-B14F-4D97-AF65-F5344CB8AC3E}">
        <p14:creationId xmlns:p14="http://schemas.microsoft.com/office/powerpoint/2010/main" val="14905007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7578307" y="7214498"/>
            <a:ext cx="2263140" cy="413808"/>
          </a:xfrm>
        </p:spPr>
        <p:txBody>
          <a:bodyPr/>
          <a:lstStyle/>
          <a:p>
            <a:fld id="{85C62E84-A819-8642-80F1-DCCA38DEB1C7}" type="slidenum">
              <a:rPr lang="en-US" smtClean="0"/>
              <a:t>11</a:t>
            </a:fld>
            <a:endParaRPr lang="en-US"/>
          </a:p>
        </p:txBody>
      </p:sp>
      <p:pic>
        <p:nvPicPr>
          <p:cNvPr id="6" name="Picture 5" descr="Chart, scatter chart&#10;&#10;Description automatically generated">
            <a:extLst>
              <a:ext uri="{FF2B5EF4-FFF2-40B4-BE49-F238E27FC236}">
                <a16:creationId xmlns:a16="http://schemas.microsoft.com/office/drawing/2014/main" id="{39341856-B185-B44C-6E89-26821438E2D6}"/>
              </a:ext>
            </a:extLst>
          </p:cNvPr>
          <p:cNvPicPr>
            <a:picLocks noChangeAspect="1"/>
          </p:cNvPicPr>
          <p:nvPr/>
        </p:nvPicPr>
        <p:blipFill>
          <a:blip r:embed="rId2"/>
          <a:stretch>
            <a:fillRect/>
          </a:stretch>
        </p:blipFill>
        <p:spPr>
          <a:xfrm>
            <a:off x="621093" y="1031075"/>
            <a:ext cx="8883700" cy="5850988"/>
          </a:xfrm>
          <a:prstGeom prst="rect">
            <a:avLst/>
          </a:prstGeom>
        </p:spPr>
      </p:pic>
      <p:sp>
        <p:nvSpPr>
          <p:cNvPr id="4" name="Title 1">
            <a:extLst>
              <a:ext uri="{FF2B5EF4-FFF2-40B4-BE49-F238E27FC236}">
                <a16:creationId xmlns:a16="http://schemas.microsoft.com/office/drawing/2014/main" id="{63EE3F59-D596-912D-8E8C-5097F3BDE6A6}"/>
              </a:ext>
            </a:extLst>
          </p:cNvPr>
          <p:cNvSpPr txBox="1">
            <a:spLocks/>
          </p:cNvSpPr>
          <p:nvPr/>
        </p:nvSpPr>
        <p:spPr>
          <a:xfrm>
            <a:off x="462554" y="421394"/>
            <a:ext cx="9080859" cy="559584"/>
          </a:xfrm>
          <a:prstGeom prst="rect">
            <a:avLst/>
          </a:prstGeom>
        </p:spPr>
        <p:txBody>
          <a:bodyPr vert="horz" lIns="91440" tIns="45720" rIns="91440" bIns="45720" rtlCol="0" anchor="ctr">
            <a:noAutofit/>
          </a:bodyPr>
          <a:lstStyle>
            <a:lvl1pPr algn="l" defTabSz="1005840" rtl="0" eaLnBrk="1" latinLnBrk="0" hangingPunct="1">
              <a:lnSpc>
                <a:spcPct val="90000"/>
              </a:lnSpc>
              <a:spcBef>
                <a:spcPct val="0"/>
              </a:spcBef>
              <a:buNone/>
              <a:defRPr sz="4840" kern="1200">
                <a:solidFill>
                  <a:schemeClr val="tx1"/>
                </a:solidFill>
                <a:latin typeface="+mj-lt"/>
                <a:ea typeface="+mj-ea"/>
                <a:cs typeface="+mj-cs"/>
              </a:defRPr>
            </a:lvl1pPr>
          </a:lstStyle>
          <a:p>
            <a:pPr defTabSz="914400"/>
            <a:r>
              <a:rPr lang="en-US" sz="2800" b="1" dirty="0"/>
              <a:t>Solar Production During The Race (Array In Flat Orientation)</a:t>
            </a:r>
            <a:endParaRPr lang="en-US" sz="2700" b="1" dirty="0">
              <a:latin typeface="Arial" pitchFamily="34" charset="0"/>
              <a:cs typeface="Arial" pitchFamily="34" charset="0"/>
            </a:endParaRPr>
          </a:p>
        </p:txBody>
      </p:sp>
    </p:spTree>
    <p:extLst>
      <p:ext uri="{BB962C8B-B14F-4D97-AF65-F5344CB8AC3E}">
        <p14:creationId xmlns:p14="http://schemas.microsoft.com/office/powerpoint/2010/main" val="26231806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2514" y="278986"/>
            <a:ext cx="9080859" cy="559584"/>
          </a:xfrm>
        </p:spPr>
        <p:txBody>
          <a:bodyPr>
            <a:noAutofit/>
          </a:bodyPr>
          <a:lstStyle/>
          <a:p>
            <a:pPr defTabSz="914400"/>
            <a:r>
              <a:rPr lang="en-US" sz="2800" b="1" dirty="0"/>
              <a:t>Typically Available Weather Forecasting</a:t>
            </a:r>
            <a:endParaRPr lang="en-US" sz="2700" b="1" dirty="0">
              <a:latin typeface="Arial" pitchFamily="34" charset="0"/>
              <a:cs typeface="Arial" pitchFamily="34" charset="0"/>
            </a:endParaRPr>
          </a:p>
        </p:txBody>
      </p:sp>
      <p:sp>
        <p:nvSpPr>
          <p:cNvPr id="3" name="Slide Number Placeholder 2"/>
          <p:cNvSpPr>
            <a:spLocks noGrp="1"/>
          </p:cNvSpPr>
          <p:nvPr>
            <p:ph type="sldNum" sz="quarter" idx="12"/>
          </p:nvPr>
        </p:nvSpPr>
        <p:spPr>
          <a:xfrm>
            <a:off x="7578307" y="7214498"/>
            <a:ext cx="2263140" cy="413808"/>
          </a:xfrm>
        </p:spPr>
        <p:txBody>
          <a:bodyPr/>
          <a:lstStyle/>
          <a:p>
            <a:fld id="{85C62E84-A819-8642-80F1-DCCA38DEB1C7}" type="slidenum">
              <a:rPr lang="en-US" smtClean="0"/>
              <a:t>12</a:t>
            </a:fld>
            <a:endParaRPr lang="en-US"/>
          </a:p>
        </p:txBody>
      </p:sp>
      <p:pic>
        <p:nvPicPr>
          <p:cNvPr id="4" name="Picture 3">
            <a:extLst>
              <a:ext uri="{FF2B5EF4-FFF2-40B4-BE49-F238E27FC236}">
                <a16:creationId xmlns:a16="http://schemas.microsoft.com/office/drawing/2014/main" id="{3C7192F2-11D7-66CF-A41F-65B383C669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0662" y="936720"/>
            <a:ext cx="7002522" cy="6179628"/>
          </a:xfrm>
          <a:prstGeom prst="rect">
            <a:avLst/>
          </a:prstGeom>
        </p:spPr>
      </p:pic>
    </p:spTree>
    <p:extLst>
      <p:ext uri="{BB962C8B-B14F-4D97-AF65-F5344CB8AC3E}">
        <p14:creationId xmlns:p14="http://schemas.microsoft.com/office/powerpoint/2010/main" val="16362159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7578307" y="7214498"/>
            <a:ext cx="2263140" cy="413808"/>
          </a:xfrm>
        </p:spPr>
        <p:txBody>
          <a:bodyPr/>
          <a:lstStyle/>
          <a:p>
            <a:fld id="{85C62E84-A819-8642-80F1-DCCA38DEB1C7}" type="slidenum">
              <a:rPr lang="en-US" smtClean="0"/>
              <a:t>13</a:t>
            </a:fld>
            <a:endParaRPr lang="en-US"/>
          </a:p>
        </p:txBody>
      </p:sp>
      <p:pic>
        <p:nvPicPr>
          <p:cNvPr id="6" name="Picture 5" descr="Graphical user interface, application&#10;&#10;Description automatically generated">
            <a:extLst>
              <a:ext uri="{FF2B5EF4-FFF2-40B4-BE49-F238E27FC236}">
                <a16:creationId xmlns:a16="http://schemas.microsoft.com/office/drawing/2014/main" id="{7C666266-BFAA-35A9-877D-FC51D696129B}"/>
              </a:ext>
            </a:extLst>
          </p:cNvPr>
          <p:cNvPicPr>
            <a:picLocks noChangeAspect="1"/>
          </p:cNvPicPr>
          <p:nvPr/>
        </p:nvPicPr>
        <p:blipFill>
          <a:blip r:embed="rId2"/>
          <a:stretch>
            <a:fillRect/>
          </a:stretch>
        </p:blipFill>
        <p:spPr>
          <a:xfrm>
            <a:off x="632516" y="890321"/>
            <a:ext cx="8605197" cy="1302863"/>
          </a:xfrm>
          <a:prstGeom prst="rect">
            <a:avLst/>
          </a:prstGeom>
        </p:spPr>
      </p:pic>
      <p:pic>
        <p:nvPicPr>
          <p:cNvPr id="8" name="Picture 7" descr="Chart&#10;&#10;Description automatically generated">
            <a:extLst>
              <a:ext uri="{FF2B5EF4-FFF2-40B4-BE49-F238E27FC236}">
                <a16:creationId xmlns:a16="http://schemas.microsoft.com/office/drawing/2014/main" id="{48C51907-F365-506D-A2F8-2738F518306A}"/>
              </a:ext>
            </a:extLst>
          </p:cNvPr>
          <p:cNvPicPr>
            <a:picLocks noChangeAspect="1"/>
          </p:cNvPicPr>
          <p:nvPr/>
        </p:nvPicPr>
        <p:blipFill>
          <a:blip r:embed="rId3"/>
          <a:stretch>
            <a:fillRect/>
          </a:stretch>
        </p:blipFill>
        <p:spPr>
          <a:xfrm>
            <a:off x="634903" y="2193184"/>
            <a:ext cx="8602810" cy="4729377"/>
          </a:xfrm>
          <a:prstGeom prst="rect">
            <a:avLst/>
          </a:prstGeom>
        </p:spPr>
      </p:pic>
      <p:sp>
        <p:nvSpPr>
          <p:cNvPr id="7" name="Title 1">
            <a:extLst>
              <a:ext uri="{FF2B5EF4-FFF2-40B4-BE49-F238E27FC236}">
                <a16:creationId xmlns:a16="http://schemas.microsoft.com/office/drawing/2014/main" id="{D68F6C12-8744-931C-C985-4B8415BB5A9B}"/>
              </a:ext>
            </a:extLst>
          </p:cNvPr>
          <p:cNvSpPr>
            <a:spLocks noGrp="1"/>
          </p:cNvSpPr>
          <p:nvPr>
            <p:ph type="title"/>
          </p:nvPr>
        </p:nvSpPr>
        <p:spPr>
          <a:xfrm>
            <a:off x="522514" y="278986"/>
            <a:ext cx="9080859" cy="559584"/>
          </a:xfrm>
        </p:spPr>
        <p:txBody>
          <a:bodyPr>
            <a:noAutofit/>
          </a:bodyPr>
          <a:lstStyle/>
          <a:p>
            <a:pPr defTabSz="914400"/>
            <a:r>
              <a:rPr lang="en-US" sz="2800" b="1" dirty="0"/>
              <a:t>The Type of Weather Forecasting Needed for Optimization</a:t>
            </a:r>
            <a:endParaRPr lang="en-US" sz="2700" b="1" dirty="0">
              <a:latin typeface="Arial" pitchFamily="34" charset="0"/>
              <a:cs typeface="Arial" pitchFamily="34" charset="0"/>
            </a:endParaRPr>
          </a:p>
        </p:txBody>
      </p:sp>
    </p:spTree>
    <p:extLst>
      <p:ext uri="{BB962C8B-B14F-4D97-AF65-F5344CB8AC3E}">
        <p14:creationId xmlns:p14="http://schemas.microsoft.com/office/powerpoint/2010/main" val="32563403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2514" y="278986"/>
            <a:ext cx="9080859" cy="559584"/>
          </a:xfrm>
        </p:spPr>
        <p:txBody>
          <a:bodyPr>
            <a:noAutofit/>
          </a:bodyPr>
          <a:lstStyle/>
          <a:p>
            <a:pPr defTabSz="914400"/>
            <a:r>
              <a:rPr lang="en-US" sz="2800" b="1" dirty="0"/>
              <a:t>Bringing It All Together for the 2022 Solar Car Challenge</a:t>
            </a:r>
            <a:endParaRPr lang="en-US" sz="2700" b="1" dirty="0">
              <a:latin typeface="Arial" pitchFamily="34" charset="0"/>
              <a:cs typeface="Arial" pitchFamily="34" charset="0"/>
            </a:endParaRPr>
          </a:p>
        </p:txBody>
      </p:sp>
      <p:sp>
        <p:nvSpPr>
          <p:cNvPr id="3" name="Slide Number Placeholder 2"/>
          <p:cNvSpPr>
            <a:spLocks noGrp="1"/>
          </p:cNvSpPr>
          <p:nvPr>
            <p:ph type="sldNum" sz="quarter" idx="12"/>
          </p:nvPr>
        </p:nvSpPr>
        <p:spPr>
          <a:xfrm>
            <a:off x="7578307" y="7214498"/>
            <a:ext cx="2263140" cy="413808"/>
          </a:xfrm>
        </p:spPr>
        <p:txBody>
          <a:bodyPr/>
          <a:lstStyle/>
          <a:p>
            <a:fld id="{85C62E84-A819-8642-80F1-DCCA38DEB1C7}" type="slidenum">
              <a:rPr lang="en-US" smtClean="0"/>
              <a:t>14</a:t>
            </a:fld>
            <a:endParaRPr lang="en-US"/>
          </a:p>
        </p:txBody>
      </p:sp>
      <p:pic>
        <p:nvPicPr>
          <p:cNvPr id="9" name="Picture 8" descr="Table&#10;&#10;Description automatically generated">
            <a:extLst>
              <a:ext uri="{FF2B5EF4-FFF2-40B4-BE49-F238E27FC236}">
                <a16:creationId xmlns:a16="http://schemas.microsoft.com/office/drawing/2014/main" id="{542DE81D-4A2B-F955-A991-78E55241EADA}"/>
              </a:ext>
            </a:extLst>
          </p:cNvPr>
          <p:cNvPicPr>
            <a:picLocks noChangeAspect="1"/>
          </p:cNvPicPr>
          <p:nvPr/>
        </p:nvPicPr>
        <p:blipFill>
          <a:blip r:embed="rId2"/>
          <a:stretch>
            <a:fillRect/>
          </a:stretch>
        </p:blipFill>
        <p:spPr>
          <a:xfrm>
            <a:off x="605016" y="897314"/>
            <a:ext cx="8650036" cy="6122253"/>
          </a:xfrm>
          <a:prstGeom prst="rect">
            <a:avLst/>
          </a:prstGeom>
        </p:spPr>
      </p:pic>
    </p:spTree>
    <p:extLst>
      <p:ext uri="{BB962C8B-B14F-4D97-AF65-F5344CB8AC3E}">
        <p14:creationId xmlns:p14="http://schemas.microsoft.com/office/powerpoint/2010/main" val="36000918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D449C-939F-0296-53BA-171F83378C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8D6F63-F2B9-F658-C9B2-9AFD0A53AC79}"/>
              </a:ext>
            </a:extLst>
          </p:cNvPr>
          <p:cNvSpPr>
            <a:spLocks noGrp="1"/>
          </p:cNvSpPr>
          <p:nvPr>
            <p:ph type="title"/>
          </p:nvPr>
        </p:nvSpPr>
        <p:spPr>
          <a:xfrm>
            <a:off x="233135" y="533819"/>
            <a:ext cx="9303570" cy="559584"/>
          </a:xfrm>
        </p:spPr>
        <p:txBody>
          <a:bodyPr>
            <a:noAutofit/>
          </a:bodyPr>
          <a:lstStyle/>
          <a:p>
            <a:pPr defTabSz="914400"/>
            <a:r>
              <a:rPr lang="en-US" sz="2800" b="1" dirty="0"/>
              <a:t>Importance Of Real Time Visualization Tool (Your Dashboard)</a:t>
            </a:r>
            <a:endParaRPr lang="en-US" sz="2700" b="1" dirty="0">
              <a:latin typeface="Arial" pitchFamily="34" charset="0"/>
              <a:cs typeface="Arial" pitchFamily="34" charset="0"/>
            </a:endParaRPr>
          </a:p>
        </p:txBody>
      </p:sp>
      <p:sp>
        <p:nvSpPr>
          <p:cNvPr id="3" name="Slide Number Placeholder 2">
            <a:extLst>
              <a:ext uri="{FF2B5EF4-FFF2-40B4-BE49-F238E27FC236}">
                <a16:creationId xmlns:a16="http://schemas.microsoft.com/office/drawing/2014/main" id="{CD12E820-0F90-90FB-EE24-EA24405F3CE7}"/>
              </a:ext>
            </a:extLst>
          </p:cNvPr>
          <p:cNvSpPr>
            <a:spLocks noGrp="1"/>
          </p:cNvSpPr>
          <p:nvPr>
            <p:ph type="sldNum" sz="quarter" idx="12"/>
          </p:nvPr>
        </p:nvSpPr>
        <p:spPr>
          <a:xfrm>
            <a:off x="7578307" y="7214498"/>
            <a:ext cx="2263140" cy="413808"/>
          </a:xfrm>
        </p:spPr>
        <p:txBody>
          <a:bodyPr/>
          <a:lstStyle/>
          <a:p>
            <a:fld id="{85C62E84-A819-8642-80F1-DCCA38DEB1C7}" type="slidenum">
              <a:rPr lang="en-US" smtClean="0"/>
              <a:t>15</a:t>
            </a:fld>
            <a:endParaRPr lang="en-US"/>
          </a:p>
        </p:txBody>
      </p:sp>
      <p:pic>
        <p:nvPicPr>
          <p:cNvPr id="5" name="Picture 4" descr="A screenshot of a graph&#10;&#10;Description automatically generated">
            <a:extLst>
              <a:ext uri="{FF2B5EF4-FFF2-40B4-BE49-F238E27FC236}">
                <a16:creationId xmlns:a16="http://schemas.microsoft.com/office/drawing/2014/main" id="{5CBCAF6A-5C3A-EFAC-E45E-22B6E54C20EB}"/>
              </a:ext>
            </a:extLst>
          </p:cNvPr>
          <p:cNvPicPr>
            <a:picLocks noChangeAspect="1"/>
          </p:cNvPicPr>
          <p:nvPr/>
        </p:nvPicPr>
        <p:blipFill>
          <a:blip r:embed="rId2"/>
          <a:stretch>
            <a:fillRect/>
          </a:stretch>
        </p:blipFill>
        <p:spPr>
          <a:xfrm>
            <a:off x="412229" y="1438305"/>
            <a:ext cx="8945382" cy="5367229"/>
          </a:xfrm>
          <a:prstGeom prst="rect">
            <a:avLst/>
          </a:prstGeom>
        </p:spPr>
      </p:pic>
    </p:spTree>
    <p:extLst>
      <p:ext uri="{BB962C8B-B14F-4D97-AF65-F5344CB8AC3E}">
        <p14:creationId xmlns:p14="http://schemas.microsoft.com/office/powerpoint/2010/main" val="2144967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2BFD78-D5E9-8D7C-463D-9BB983D471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63701B-1D9F-8776-555E-FB2E0D5F2107}"/>
              </a:ext>
            </a:extLst>
          </p:cNvPr>
          <p:cNvSpPr>
            <a:spLocks noGrp="1"/>
          </p:cNvSpPr>
          <p:nvPr>
            <p:ph type="title"/>
          </p:nvPr>
        </p:nvSpPr>
        <p:spPr>
          <a:xfrm>
            <a:off x="233135" y="533819"/>
            <a:ext cx="9303570" cy="559584"/>
          </a:xfrm>
        </p:spPr>
        <p:txBody>
          <a:bodyPr>
            <a:noAutofit/>
          </a:bodyPr>
          <a:lstStyle/>
          <a:p>
            <a:pPr algn="ctr" defTabSz="914400"/>
            <a:r>
              <a:rPr lang="en-US" sz="2600" b="1" dirty="0"/>
              <a:t>Application During 2023 Solar Car Challenge Cross Country Race</a:t>
            </a:r>
            <a:endParaRPr lang="en-US" sz="2600" b="1" dirty="0">
              <a:latin typeface="Arial" pitchFamily="34" charset="0"/>
              <a:cs typeface="Arial" pitchFamily="34" charset="0"/>
            </a:endParaRPr>
          </a:p>
        </p:txBody>
      </p:sp>
      <p:sp>
        <p:nvSpPr>
          <p:cNvPr id="3" name="Slide Number Placeholder 2">
            <a:extLst>
              <a:ext uri="{FF2B5EF4-FFF2-40B4-BE49-F238E27FC236}">
                <a16:creationId xmlns:a16="http://schemas.microsoft.com/office/drawing/2014/main" id="{936EA68A-AA2D-430C-B59E-57471C0C3FC5}"/>
              </a:ext>
            </a:extLst>
          </p:cNvPr>
          <p:cNvSpPr>
            <a:spLocks noGrp="1"/>
          </p:cNvSpPr>
          <p:nvPr>
            <p:ph type="sldNum" sz="quarter" idx="12"/>
          </p:nvPr>
        </p:nvSpPr>
        <p:spPr>
          <a:xfrm>
            <a:off x="7578307" y="7214498"/>
            <a:ext cx="2263140" cy="413808"/>
          </a:xfrm>
        </p:spPr>
        <p:txBody>
          <a:bodyPr/>
          <a:lstStyle/>
          <a:p>
            <a:fld id="{85C62E84-A819-8642-80F1-DCCA38DEB1C7}" type="slidenum">
              <a:rPr lang="en-US" smtClean="0"/>
              <a:t>16</a:t>
            </a:fld>
            <a:endParaRPr lang="en-US"/>
          </a:p>
        </p:txBody>
      </p:sp>
      <p:pic>
        <p:nvPicPr>
          <p:cNvPr id="6" name="Picture 5" descr="A person in a car with a computer&#10;&#10;Description automatically generated">
            <a:extLst>
              <a:ext uri="{FF2B5EF4-FFF2-40B4-BE49-F238E27FC236}">
                <a16:creationId xmlns:a16="http://schemas.microsoft.com/office/drawing/2014/main" id="{FD8B967B-0E5E-52B8-2753-A0BD4B09F875}"/>
              </a:ext>
            </a:extLst>
          </p:cNvPr>
          <p:cNvPicPr>
            <a:picLocks noChangeAspect="1"/>
          </p:cNvPicPr>
          <p:nvPr/>
        </p:nvPicPr>
        <p:blipFill>
          <a:blip r:embed="rId2"/>
          <a:stretch>
            <a:fillRect/>
          </a:stretch>
        </p:blipFill>
        <p:spPr>
          <a:xfrm>
            <a:off x="998720" y="1235505"/>
            <a:ext cx="7772400" cy="5836890"/>
          </a:xfrm>
          <a:prstGeom prst="rect">
            <a:avLst/>
          </a:prstGeom>
        </p:spPr>
      </p:pic>
    </p:spTree>
    <p:extLst>
      <p:ext uri="{BB962C8B-B14F-4D97-AF65-F5344CB8AC3E}">
        <p14:creationId xmlns:p14="http://schemas.microsoft.com/office/powerpoint/2010/main" val="1689252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D63EE5-224D-202D-17EB-009D491464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A90E62-24F8-1F68-61FE-DB1FC92C301D}"/>
              </a:ext>
            </a:extLst>
          </p:cNvPr>
          <p:cNvSpPr>
            <a:spLocks noGrp="1"/>
          </p:cNvSpPr>
          <p:nvPr>
            <p:ph type="title"/>
          </p:nvPr>
        </p:nvSpPr>
        <p:spPr>
          <a:xfrm>
            <a:off x="172780" y="429967"/>
            <a:ext cx="9712839" cy="559584"/>
          </a:xfrm>
        </p:spPr>
        <p:txBody>
          <a:bodyPr>
            <a:noAutofit/>
          </a:bodyPr>
          <a:lstStyle/>
          <a:p>
            <a:pPr algn="ctr" defTabSz="914400"/>
            <a:r>
              <a:rPr lang="en-US" sz="2600" b="1" dirty="0"/>
              <a:t>The Pinnacle of the CCA Solar Car Team Energy Optimization</a:t>
            </a:r>
            <a:br>
              <a:rPr lang="en-US" sz="2600" b="1" dirty="0"/>
            </a:br>
            <a:r>
              <a:rPr lang="en-US" sz="2600" b="1" dirty="0"/>
              <a:t>Snyder, TX to Carlsbad, NM (Screen Shot at 4:02 PM on July 17, 2023)</a:t>
            </a:r>
            <a:endParaRPr lang="en-US" sz="2600" b="1" dirty="0">
              <a:latin typeface="Arial" pitchFamily="34" charset="0"/>
              <a:cs typeface="Arial" pitchFamily="34" charset="0"/>
            </a:endParaRPr>
          </a:p>
        </p:txBody>
      </p:sp>
      <p:sp>
        <p:nvSpPr>
          <p:cNvPr id="3" name="Slide Number Placeholder 2">
            <a:extLst>
              <a:ext uri="{FF2B5EF4-FFF2-40B4-BE49-F238E27FC236}">
                <a16:creationId xmlns:a16="http://schemas.microsoft.com/office/drawing/2014/main" id="{A0086ACE-09AC-1CFF-1249-0E8000F81415}"/>
              </a:ext>
            </a:extLst>
          </p:cNvPr>
          <p:cNvSpPr>
            <a:spLocks noGrp="1"/>
          </p:cNvSpPr>
          <p:nvPr>
            <p:ph type="sldNum" sz="quarter" idx="12"/>
          </p:nvPr>
        </p:nvSpPr>
        <p:spPr>
          <a:xfrm>
            <a:off x="7578307" y="7214498"/>
            <a:ext cx="2263140" cy="413808"/>
          </a:xfrm>
        </p:spPr>
        <p:txBody>
          <a:bodyPr/>
          <a:lstStyle/>
          <a:p>
            <a:fld id="{85C62E84-A819-8642-80F1-DCCA38DEB1C7}" type="slidenum">
              <a:rPr lang="en-US" smtClean="0"/>
              <a:t>17</a:t>
            </a:fld>
            <a:endParaRPr lang="en-US"/>
          </a:p>
        </p:txBody>
      </p:sp>
      <p:pic>
        <p:nvPicPr>
          <p:cNvPr id="5" name="Picture 4" descr="A screen shot of a computer&#10;&#10;Description automatically generated">
            <a:extLst>
              <a:ext uri="{FF2B5EF4-FFF2-40B4-BE49-F238E27FC236}">
                <a16:creationId xmlns:a16="http://schemas.microsoft.com/office/drawing/2014/main" id="{98989FBD-4BC9-6897-203C-74D0A0D9BD1D}"/>
              </a:ext>
            </a:extLst>
          </p:cNvPr>
          <p:cNvPicPr>
            <a:picLocks noChangeAspect="1"/>
          </p:cNvPicPr>
          <p:nvPr/>
        </p:nvPicPr>
        <p:blipFill>
          <a:blip r:embed="rId2"/>
          <a:stretch>
            <a:fillRect/>
          </a:stretch>
        </p:blipFill>
        <p:spPr>
          <a:xfrm>
            <a:off x="1236689" y="1152759"/>
            <a:ext cx="7450111" cy="5594859"/>
          </a:xfrm>
          <a:prstGeom prst="rect">
            <a:avLst/>
          </a:prstGeom>
        </p:spPr>
      </p:pic>
      <p:sp>
        <p:nvSpPr>
          <p:cNvPr id="7" name="Rounded Rectangle 6">
            <a:extLst>
              <a:ext uri="{FF2B5EF4-FFF2-40B4-BE49-F238E27FC236}">
                <a16:creationId xmlns:a16="http://schemas.microsoft.com/office/drawing/2014/main" id="{8F58A8E0-BC1A-5781-5F06-AE8351EC80F6}"/>
              </a:ext>
            </a:extLst>
          </p:cNvPr>
          <p:cNvSpPr/>
          <p:nvPr/>
        </p:nvSpPr>
        <p:spPr>
          <a:xfrm>
            <a:off x="4324665" y="4841828"/>
            <a:ext cx="1278804" cy="185973"/>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57B90061-3A51-1FB0-EB2A-9BDD45712067}"/>
              </a:ext>
            </a:extLst>
          </p:cNvPr>
          <p:cNvSpPr txBox="1">
            <a:spLocks/>
          </p:cNvSpPr>
          <p:nvPr/>
        </p:nvSpPr>
        <p:spPr>
          <a:xfrm>
            <a:off x="404733" y="6934706"/>
            <a:ext cx="8919149" cy="559584"/>
          </a:xfrm>
          <a:prstGeom prst="rect">
            <a:avLst/>
          </a:prstGeom>
        </p:spPr>
        <p:txBody>
          <a:bodyPr vert="horz" lIns="91440" tIns="45720" rIns="91440" bIns="45720" rtlCol="0" anchor="ctr">
            <a:noAutofit/>
          </a:bodyPr>
          <a:lstStyle>
            <a:lvl1pPr algn="l" defTabSz="1005840" rtl="0" eaLnBrk="1" latinLnBrk="0" hangingPunct="1">
              <a:lnSpc>
                <a:spcPct val="90000"/>
              </a:lnSpc>
              <a:spcBef>
                <a:spcPct val="0"/>
              </a:spcBef>
              <a:buNone/>
              <a:defRPr sz="4840" kern="1200">
                <a:solidFill>
                  <a:schemeClr val="tx1"/>
                </a:solidFill>
                <a:latin typeface="+mj-lt"/>
                <a:ea typeface="+mj-ea"/>
                <a:cs typeface="+mj-cs"/>
              </a:defRPr>
            </a:lvl1pPr>
          </a:lstStyle>
          <a:p>
            <a:pPr defTabSz="914400"/>
            <a:r>
              <a:rPr lang="en-US" sz="2000" b="1" dirty="0"/>
              <a:t>For the first time in our team’s history, we finally had all the pieces in place to develop a daily energy optimization strategy, confidently use every last kWh from the battery, and make SCC history for the most miles driven on this leg of the race.</a:t>
            </a:r>
            <a:endParaRPr lang="en-US" sz="2000" b="1" dirty="0">
              <a:latin typeface="Arial" pitchFamily="34" charset="0"/>
              <a:cs typeface="Arial" pitchFamily="34" charset="0"/>
            </a:endParaRPr>
          </a:p>
        </p:txBody>
      </p:sp>
    </p:spTree>
    <p:extLst>
      <p:ext uri="{BB962C8B-B14F-4D97-AF65-F5344CB8AC3E}">
        <p14:creationId xmlns:p14="http://schemas.microsoft.com/office/powerpoint/2010/main" val="29159037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52368F-F7DC-490A-0260-FE3D52616467}"/>
            </a:ext>
          </a:extLst>
        </p:cNvPr>
        <p:cNvGrpSpPr/>
        <p:nvPr/>
      </p:nvGrpSpPr>
      <p:grpSpPr>
        <a:xfrm>
          <a:off x="0" y="0"/>
          <a:ext cx="0" cy="0"/>
          <a:chOff x="0" y="0"/>
          <a:chExt cx="0" cy="0"/>
        </a:xfrm>
      </p:grpSpPr>
      <p:pic>
        <p:nvPicPr>
          <p:cNvPr id="6" name="Picture 5" descr="A screenshot of a computer&#10;&#10;Description automatically generated">
            <a:extLst>
              <a:ext uri="{FF2B5EF4-FFF2-40B4-BE49-F238E27FC236}">
                <a16:creationId xmlns:a16="http://schemas.microsoft.com/office/drawing/2014/main" id="{CEA8E9F1-E667-F22F-2462-651B8E88F91D}"/>
              </a:ext>
            </a:extLst>
          </p:cNvPr>
          <p:cNvPicPr>
            <a:picLocks noChangeAspect="1"/>
          </p:cNvPicPr>
          <p:nvPr/>
        </p:nvPicPr>
        <p:blipFill>
          <a:blip r:embed="rId2"/>
          <a:stretch>
            <a:fillRect/>
          </a:stretch>
        </p:blipFill>
        <p:spPr>
          <a:xfrm>
            <a:off x="839449" y="1221032"/>
            <a:ext cx="7772400" cy="5202401"/>
          </a:xfrm>
          <a:prstGeom prst="rect">
            <a:avLst/>
          </a:prstGeom>
        </p:spPr>
      </p:pic>
      <p:sp>
        <p:nvSpPr>
          <p:cNvPr id="2" name="Title 1">
            <a:extLst>
              <a:ext uri="{FF2B5EF4-FFF2-40B4-BE49-F238E27FC236}">
                <a16:creationId xmlns:a16="http://schemas.microsoft.com/office/drawing/2014/main" id="{4E93E1E3-6350-3155-21AC-B0862D92DDE8}"/>
              </a:ext>
            </a:extLst>
          </p:cNvPr>
          <p:cNvSpPr>
            <a:spLocks noGrp="1"/>
          </p:cNvSpPr>
          <p:nvPr>
            <p:ph type="title"/>
          </p:nvPr>
        </p:nvSpPr>
        <p:spPr>
          <a:xfrm>
            <a:off x="172780" y="429967"/>
            <a:ext cx="9712839" cy="559584"/>
          </a:xfrm>
        </p:spPr>
        <p:txBody>
          <a:bodyPr>
            <a:noAutofit/>
          </a:bodyPr>
          <a:lstStyle/>
          <a:p>
            <a:pPr algn="ctr" defTabSz="914400"/>
            <a:r>
              <a:rPr lang="en-US" sz="2600" b="1" dirty="0"/>
              <a:t>The Pinnacle of the CCA Solar Car Team Energy Optimization</a:t>
            </a:r>
            <a:br>
              <a:rPr lang="en-US" sz="2600" b="1" dirty="0"/>
            </a:br>
            <a:r>
              <a:rPr lang="en-US" sz="2600" b="1" dirty="0"/>
              <a:t>Snyder, TX to Carlsbad, NM – Record Breaking Distance Achieved!</a:t>
            </a:r>
            <a:endParaRPr lang="en-US" sz="2600" b="1" dirty="0">
              <a:latin typeface="Arial" pitchFamily="34" charset="0"/>
              <a:cs typeface="Arial" pitchFamily="34" charset="0"/>
            </a:endParaRPr>
          </a:p>
        </p:txBody>
      </p:sp>
      <p:sp>
        <p:nvSpPr>
          <p:cNvPr id="3" name="Slide Number Placeholder 2">
            <a:extLst>
              <a:ext uri="{FF2B5EF4-FFF2-40B4-BE49-F238E27FC236}">
                <a16:creationId xmlns:a16="http://schemas.microsoft.com/office/drawing/2014/main" id="{43E43139-86FE-C872-A619-3804B98519D6}"/>
              </a:ext>
            </a:extLst>
          </p:cNvPr>
          <p:cNvSpPr>
            <a:spLocks noGrp="1"/>
          </p:cNvSpPr>
          <p:nvPr>
            <p:ph type="sldNum" sz="quarter" idx="12"/>
          </p:nvPr>
        </p:nvSpPr>
        <p:spPr>
          <a:xfrm>
            <a:off x="7578307" y="7214498"/>
            <a:ext cx="2263140" cy="413808"/>
          </a:xfrm>
        </p:spPr>
        <p:txBody>
          <a:bodyPr/>
          <a:lstStyle/>
          <a:p>
            <a:fld id="{85C62E84-A819-8642-80F1-DCCA38DEB1C7}" type="slidenum">
              <a:rPr lang="en-US" smtClean="0"/>
              <a:t>18</a:t>
            </a:fld>
            <a:endParaRPr lang="en-US"/>
          </a:p>
        </p:txBody>
      </p:sp>
      <p:sp>
        <p:nvSpPr>
          <p:cNvPr id="7" name="Rounded Rectangle 6">
            <a:extLst>
              <a:ext uri="{FF2B5EF4-FFF2-40B4-BE49-F238E27FC236}">
                <a16:creationId xmlns:a16="http://schemas.microsoft.com/office/drawing/2014/main" id="{F223D659-8BFF-761F-CDB5-B6BAFB7806ED}"/>
              </a:ext>
            </a:extLst>
          </p:cNvPr>
          <p:cNvSpPr/>
          <p:nvPr/>
        </p:nvSpPr>
        <p:spPr>
          <a:xfrm>
            <a:off x="914401" y="3402773"/>
            <a:ext cx="7622497" cy="217352"/>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C10125BA-C930-919D-9ECC-39918F3AF4B0}"/>
              </a:ext>
            </a:extLst>
          </p:cNvPr>
          <p:cNvSpPr txBox="1">
            <a:spLocks/>
          </p:cNvSpPr>
          <p:nvPr/>
        </p:nvSpPr>
        <p:spPr>
          <a:xfrm>
            <a:off x="306894" y="6717352"/>
            <a:ext cx="9279316" cy="559584"/>
          </a:xfrm>
          <a:prstGeom prst="rect">
            <a:avLst/>
          </a:prstGeom>
        </p:spPr>
        <p:txBody>
          <a:bodyPr vert="horz" lIns="91440" tIns="45720" rIns="91440" bIns="45720" rtlCol="0" anchor="ctr">
            <a:noAutofit/>
          </a:bodyPr>
          <a:lstStyle>
            <a:lvl1pPr algn="l" defTabSz="1005840" rtl="0" eaLnBrk="1" latinLnBrk="0" hangingPunct="1">
              <a:lnSpc>
                <a:spcPct val="90000"/>
              </a:lnSpc>
              <a:spcBef>
                <a:spcPct val="0"/>
              </a:spcBef>
              <a:buNone/>
              <a:defRPr sz="4840" kern="1200">
                <a:solidFill>
                  <a:schemeClr val="tx1"/>
                </a:solidFill>
                <a:latin typeface="+mj-lt"/>
                <a:ea typeface="+mj-ea"/>
                <a:cs typeface="+mj-cs"/>
              </a:defRPr>
            </a:lvl1pPr>
          </a:lstStyle>
          <a:p>
            <a:pPr defTabSz="914400"/>
            <a:r>
              <a:rPr lang="en-US" sz="2000" b="1" dirty="0"/>
              <a:t>The prior distance record for the Snyder, TX to Carlsbad, NM leg of the Solar Car Challenge was 169.6 miles, set by the Houston Solar Race Team in 2018 and that was a solar car racing in the Advanced Division, rather than Advanced Classic Division.  </a:t>
            </a:r>
            <a:endParaRPr lang="en-US" sz="2000" b="1" dirty="0">
              <a:latin typeface="Arial" pitchFamily="34" charset="0"/>
              <a:cs typeface="Arial" pitchFamily="34" charset="0"/>
            </a:endParaRPr>
          </a:p>
        </p:txBody>
      </p:sp>
    </p:spTree>
    <p:extLst>
      <p:ext uri="{BB962C8B-B14F-4D97-AF65-F5344CB8AC3E}">
        <p14:creationId xmlns:p14="http://schemas.microsoft.com/office/powerpoint/2010/main" val="7567937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7651" y="394146"/>
            <a:ext cx="9524721" cy="559584"/>
          </a:xfrm>
        </p:spPr>
        <p:txBody>
          <a:bodyPr>
            <a:noAutofit/>
          </a:bodyPr>
          <a:lstStyle/>
          <a:p>
            <a:pPr defTabSz="914400"/>
            <a:r>
              <a:rPr lang="en-US" sz="2800" b="1" dirty="0"/>
              <a:t>Energy Modeling Optimization Allows The Maximum Performance To Be Extracted From A Given Solar Car Design</a:t>
            </a:r>
            <a:endParaRPr lang="en-US" sz="2700" dirty="0">
              <a:latin typeface="Arial" pitchFamily="34" charset="0"/>
              <a:cs typeface="Arial" pitchFamily="34" charset="0"/>
            </a:endParaRPr>
          </a:p>
        </p:txBody>
      </p:sp>
      <p:sp>
        <p:nvSpPr>
          <p:cNvPr id="3" name="Slide Number Placeholder 2"/>
          <p:cNvSpPr>
            <a:spLocks noGrp="1"/>
          </p:cNvSpPr>
          <p:nvPr>
            <p:ph type="sldNum" sz="quarter" idx="12"/>
          </p:nvPr>
        </p:nvSpPr>
        <p:spPr>
          <a:xfrm>
            <a:off x="7578307" y="7287650"/>
            <a:ext cx="2263140" cy="413808"/>
          </a:xfrm>
        </p:spPr>
        <p:txBody>
          <a:bodyPr/>
          <a:lstStyle/>
          <a:p>
            <a:fld id="{85C62E84-A819-8642-80F1-DCCA38DEB1C7}" type="slidenum">
              <a:rPr lang="en-US" smtClean="0"/>
              <a:t>19</a:t>
            </a:fld>
            <a:endParaRPr lang="en-US" dirty="0"/>
          </a:p>
        </p:txBody>
      </p:sp>
      <p:sp>
        <p:nvSpPr>
          <p:cNvPr id="7" name="Content Placeholder 2"/>
          <p:cNvSpPr>
            <a:spLocks noGrp="1"/>
          </p:cNvSpPr>
          <p:nvPr>
            <p:ph idx="1"/>
          </p:nvPr>
        </p:nvSpPr>
        <p:spPr>
          <a:xfrm>
            <a:off x="742013" y="6276377"/>
            <a:ext cx="8656820" cy="1102831"/>
          </a:xfrm>
          <a:solidFill>
            <a:srgbClr val="008F00"/>
          </a:solidFill>
          <a:ln>
            <a:noFill/>
          </a:ln>
        </p:spPr>
        <p:txBody>
          <a:bodyPr>
            <a:noAutofit/>
          </a:bodyPr>
          <a:lstStyle/>
          <a:p>
            <a:pPr marL="0" indent="0" algn="ctr">
              <a:buNone/>
            </a:pPr>
            <a:r>
              <a:rPr lang="en-US" altLang="en-US" sz="2400" i="1" dirty="0">
                <a:solidFill>
                  <a:schemeClr val="bg1"/>
                </a:solidFill>
                <a:latin typeface="Arial" pitchFamily="34" charset="0"/>
                <a:cs typeface="Arial" pitchFamily="34" charset="0"/>
              </a:rPr>
              <a:t>If you have questions about Energy Modeling Optimization for your solar car, please feel free to contact me:                                            email - </a:t>
            </a:r>
            <a:r>
              <a:rPr lang="en-US" altLang="en-US" sz="2400" i="1" dirty="0">
                <a:solidFill>
                  <a:schemeClr val="bg1"/>
                </a:solidFill>
                <a:latin typeface="Arial" pitchFamily="34" charset="0"/>
                <a:cs typeface="Arial" pitchFamily="34" charset="0"/>
                <a:hlinkClick r:id="rId2"/>
              </a:rPr>
              <a:t>swcaraway68@gmail.com</a:t>
            </a:r>
            <a:r>
              <a:rPr lang="en-US" altLang="en-US" sz="2400" i="1" dirty="0">
                <a:solidFill>
                  <a:schemeClr val="bg1"/>
                </a:solidFill>
                <a:latin typeface="Arial" pitchFamily="34" charset="0"/>
                <a:cs typeface="Arial" pitchFamily="34" charset="0"/>
              </a:rPr>
              <a:t>, phone - 214-478-6009</a:t>
            </a:r>
            <a:endParaRPr lang="en-US" altLang="en-US" sz="2400" i="1" dirty="0">
              <a:solidFill>
                <a:schemeClr val="bg1"/>
              </a:solidFill>
            </a:endParaRPr>
          </a:p>
        </p:txBody>
      </p:sp>
      <p:pic>
        <p:nvPicPr>
          <p:cNvPr id="5" name="Picture 4" descr="A person driving a small vehicle&#10;&#10;Description automatically generated">
            <a:extLst>
              <a:ext uri="{FF2B5EF4-FFF2-40B4-BE49-F238E27FC236}">
                <a16:creationId xmlns:a16="http://schemas.microsoft.com/office/drawing/2014/main" id="{52D9949A-CCE1-4D8D-CB1B-958720AE9CED}"/>
              </a:ext>
            </a:extLst>
          </p:cNvPr>
          <p:cNvPicPr>
            <a:picLocks noChangeAspect="1"/>
          </p:cNvPicPr>
          <p:nvPr/>
        </p:nvPicPr>
        <p:blipFill>
          <a:blip r:embed="rId3"/>
          <a:stretch>
            <a:fillRect/>
          </a:stretch>
        </p:blipFill>
        <p:spPr>
          <a:xfrm>
            <a:off x="1729353" y="1361502"/>
            <a:ext cx="6980524" cy="4660842"/>
          </a:xfrm>
          <a:prstGeom prst="rect">
            <a:avLst/>
          </a:prstGeom>
        </p:spPr>
      </p:pic>
    </p:spTree>
    <p:extLst>
      <p:ext uri="{BB962C8B-B14F-4D97-AF65-F5344CB8AC3E}">
        <p14:creationId xmlns:p14="http://schemas.microsoft.com/office/powerpoint/2010/main" val="15914109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D99E77-73C9-31A1-A627-8665B730DC01}"/>
            </a:ext>
          </a:extLst>
        </p:cNvPr>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4F1A5A43-5A11-F77B-CFB5-5084A449F25C}"/>
              </a:ext>
            </a:extLst>
          </p:cNvPr>
          <p:cNvSpPr txBox="1">
            <a:spLocks/>
          </p:cNvSpPr>
          <p:nvPr/>
        </p:nvSpPr>
        <p:spPr>
          <a:xfrm>
            <a:off x="691513" y="1023571"/>
            <a:ext cx="8781671" cy="6264610"/>
          </a:xfrm>
          <a:prstGeom prst="rect">
            <a:avLst/>
          </a:prstGeom>
        </p:spPr>
        <p:txBody>
          <a:bodyPr vert="horz" lIns="91440" tIns="45720" rIns="91440" bIns="45720" rtlCol="0">
            <a:noAutofit/>
          </a:bodyPr>
          <a:lst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pPr>
              <a:buFont typeface="Arial" charset="0"/>
              <a:buChar char="•"/>
            </a:pPr>
            <a:r>
              <a:rPr lang="en-US" altLang="en-US" sz="2400" dirty="0"/>
              <a:t>The 2023 workshop had an excellent telemetry presentation by the former Okemos Solar Car Team</a:t>
            </a:r>
          </a:p>
          <a:p>
            <a:pPr lvl="1">
              <a:buFont typeface="Arial" charset="0"/>
              <a:buChar char="•"/>
            </a:pPr>
            <a:r>
              <a:rPr lang="en-US" altLang="en-US" sz="1960" dirty="0"/>
              <a:t>It covered what telemetry is, why it is important, collecting data, etc.</a:t>
            </a:r>
          </a:p>
          <a:p>
            <a:pPr lvl="1">
              <a:buFont typeface="Arial" charset="0"/>
              <a:buChar char="•"/>
            </a:pPr>
            <a:r>
              <a:rPr lang="en-US" altLang="en-US" sz="1960" dirty="0"/>
              <a:t>I encourage you to check it out</a:t>
            </a:r>
          </a:p>
          <a:p>
            <a:pPr>
              <a:buFont typeface="Arial" charset="0"/>
              <a:buChar char="•"/>
            </a:pPr>
            <a:r>
              <a:rPr lang="en-US" altLang="en-US" sz="2400" dirty="0"/>
              <a:t>Each solar car’s telemetry hardware specifics will likely be unique</a:t>
            </a:r>
            <a:endParaRPr lang="en-US" altLang="en-US" sz="2440" dirty="0"/>
          </a:p>
          <a:p>
            <a:pPr lvl="1">
              <a:buFont typeface="Arial" charset="0"/>
              <a:buChar char="•"/>
            </a:pPr>
            <a:r>
              <a:rPr lang="en-US" altLang="en-US" sz="2000" dirty="0"/>
              <a:t>This is due to the fact that there is a wide team to team variation on which charge controller, motor controller, and battery is being used</a:t>
            </a:r>
          </a:p>
          <a:p>
            <a:pPr lvl="1">
              <a:buFont typeface="Arial" charset="0"/>
              <a:buChar char="•"/>
            </a:pPr>
            <a:r>
              <a:rPr lang="en-US" altLang="en-US" sz="2000" dirty="0"/>
              <a:t>The process we have used and is being described today was successfully applied to both an Outback Power Systems (U.S.) and </a:t>
            </a:r>
            <a:r>
              <a:rPr lang="en-US" altLang="en-US" sz="2000" dirty="0" err="1"/>
              <a:t>iPanda</a:t>
            </a:r>
            <a:r>
              <a:rPr lang="en-US" altLang="en-US" sz="2000" dirty="0"/>
              <a:t> Galaxy (China)</a:t>
            </a:r>
          </a:p>
          <a:p>
            <a:pPr lvl="1">
              <a:buFont typeface="Arial" charset="0"/>
              <a:buChar char="•"/>
            </a:pPr>
            <a:r>
              <a:rPr lang="en-US" altLang="en-US" sz="2000" dirty="0"/>
              <a:t>In both cases, these systems gather much of the needed data</a:t>
            </a:r>
          </a:p>
          <a:p>
            <a:pPr>
              <a:buFont typeface="Arial" charset="0"/>
              <a:buChar char="•"/>
            </a:pPr>
            <a:r>
              <a:rPr lang="en-US" altLang="en-US" sz="2440" dirty="0"/>
              <a:t>Which data is needed and for what purpose</a:t>
            </a:r>
          </a:p>
          <a:p>
            <a:pPr lvl="1">
              <a:buFont typeface="Arial" charset="0"/>
              <a:buChar char="•"/>
            </a:pPr>
            <a:r>
              <a:rPr lang="en-US" altLang="en-US" sz="2000" dirty="0"/>
              <a:t>Power Consumption </a:t>
            </a:r>
            <a:r>
              <a:rPr lang="en-US" altLang="en-US" sz="2000" dirty="0">
                <a:sym typeface="Wingdings" pitchFamily="2" charset="2"/>
              </a:rPr>
              <a:t> key inputs of power consumed vs speed</a:t>
            </a:r>
          </a:p>
          <a:p>
            <a:pPr lvl="1">
              <a:buFont typeface="Arial" charset="0"/>
              <a:buChar char="•"/>
            </a:pPr>
            <a:r>
              <a:rPr lang="en-US" altLang="en-US" sz="2000" dirty="0">
                <a:sym typeface="Wingdings" pitchFamily="2" charset="2"/>
              </a:rPr>
              <a:t>Solar Production  key inputs of solar energy production vs GHI</a:t>
            </a:r>
            <a:endParaRPr lang="en-US" altLang="en-US" sz="2000" dirty="0"/>
          </a:p>
          <a:p>
            <a:pPr lvl="1">
              <a:buFont typeface="Arial" charset="0"/>
              <a:buChar char="•"/>
            </a:pPr>
            <a:r>
              <a:rPr lang="en-US" altLang="en-US" sz="2000" dirty="0"/>
              <a:t>Battery Energy </a:t>
            </a:r>
            <a:r>
              <a:rPr lang="en-US" altLang="en-US" sz="2000" dirty="0">
                <a:sym typeface="Wingdings" pitchFamily="2" charset="2"/>
              </a:rPr>
              <a:t> how much energy is currently in the battery</a:t>
            </a:r>
            <a:endParaRPr lang="en-US" altLang="en-US" sz="2000" dirty="0"/>
          </a:p>
          <a:p>
            <a:pPr>
              <a:buFont typeface="Arial" charset="0"/>
              <a:buChar char="•"/>
            </a:pPr>
            <a:r>
              <a:rPr lang="en-US" altLang="en-US" sz="2400" dirty="0"/>
              <a:t>Optimization</a:t>
            </a:r>
          </a:p>
          <a:p>
            <a:pPr lvl="1">
              <a:buFont typeface="Arial" charset="0"/>
              <a:buChar char="•"/>
            </a:pPr>
            <a:r>
              <a:rPr lang="en-US" altLang="en-US" sz="2000" dirty="0"/>
              <a:t>With the above information, full parameterization of the car is possible</a:t>
            </a:r>
          </a:p>
          <a:p>
            <a:pPr lvl="1">
              <a:buFont typeface="Arial" charset="0"/>
              <a:buChar char="•"/>
            </a:pPr>
            <a:r>
              <a:rPr lang="en-US" altLang="en-US" sz="2000" dirty="0"/>
              <a:t>Applying solar irradiance forecasting allows optimal speed determination</a:t>
            </a:r>
            <a:endParaRPr lang="en-US" altLang="en-US" sz="1960" dirty="0"/>
          </a:p>
        </p:txBody>
      </p:sp>
      <p:sp>
        <p:nvSpPr>
          <p:cNvPr id="2" name="Title 1">
            <a:extLst>
              <a:ext uri="{FF2B5EF4-FFF2-40B4-BE49-F238E27FC236}">
                <a16:creationId xmlns:a16="http://schemas.microsoft.com/office/drawing/2014/main" id="{16DAF336-F2EA-5BBD-33F6-18C054CDE3DC}"/>
              </a:ext>
            </a:extLst>
          </p:cNvPr>
          <p:cNvSpPr>
            <a:spLocks noGrp="1"/>
          </p:cNvSpPr>
          <p:nvPr>
            <p:ph type="title"/>
          </p:nvPr>
        </p:nvSpPr>
        <p:spPr>
          <a:xfrm>
            <a:off x="232146" y="341681"/>
            <a:ext cx="9594108" cy="559584"/>
          </a:xfrm>
        </p:spPr>
        <p:txBody>
          <a:bodyPr>
            <a:noAutofit/>
          </a:bodyPr>
          <a:lstStyle/>
          <a:p>
            <a:pPr defTabSz="914400"/>
            <a:r>
              <a:rPr lang="en-US" sz="2800" b="1" dirty="0"/>
              <a:t>The Path From Telemetry To Full Energy Modeling Optimization</a:t>
            </a:r>
            <a:endParaRPr lang="en-US" sz="2700" dirty="0">
              <a:latin typeface="Arial" pitchFamily="34" charset="0"/>
              <a:cs typeface="Arial" pitchFamily="34" charset="0"/>
            </a:endParaRPr>
          </a:p>
        </p:txBody>
      </p:sp>
      <p:sp>
        <p:nvSpPr>
          <p:cNvPr id="3" name="Slide Number Placeholder 2">
            <a:extLst>
              <a:ext uri="{FF2B5EF4-FFF2-40B4-BE49-F238E27FC236}">
                <a16:creationId xmlns:a16="http://schemas.microsoft.com/office/drawing/2014/main" id="{5D7211D3-1BC2-136F-7A83-B23A4B4A5D27}"/>
              </a:ext>
            </a:extLst>
          </p:cNvPr>
          <p:cNvSpPr>
            <a:spLocks noGrp="1"/>
          </p:cNvSpPr>
          <p:nvPr>
            <p:ph type="sldNum" sz="quarter" idx="12"/>
          </p:nvPr>
        </p:nvSpPr>
        <p:spPr>
          <a:xfrm>
            <a:off x="7578307" y="7214498"/>
            <a:ext cx="2263140" cy="413808"/>
          </a:xfrm>
        </p:spPr>
        <p:txBody>
          <a:bodyPr/>
          <a:lstStyle/>
          <a:p>
            <a:fld id="{85C62E84-A819-8642-80F1-DCCA38DEB1C7}" type="slidenum">
              <a:rPr lang="en-US" smtClean="0"/>
              <a:t>2</a:t>
            </a:fld>
            <a:endParaRPr lang="en-US"/>
          </a:p>
        </p:txBody>
      </p:sp>
    </p:spTree>
    <p:extLst>
      <p:ext uri="{BB962C8B-B14F-4D97-AF65-F5344CB8AC3E}">
        <p14:creationId xmlns:p14="http://schemas.microsoft.com/office/powerpoint/2010/main" val="38648687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4441DC-3FC0-1281-4EF1-66B64DF9CD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62AE78-896E-1E42-8EFB-8F28C96AECB2}"/>
              </a:ext>
            </a:extLst>
          </p:cNvPr>
          <p:cNvSpPr>
            <a:spLocks noGrp="1"/>
          </p:cNvSpPr>
          <p:nvPr>
            <p:ph type="title"/>
          </p:nvPr>
        </p:nvSpPr>
        <p:spPr>
          <a:xfrm>
            <a:off x="579087" y="3326616"/>
            <a:ext cx="9080859" cy="559584"/>
          </a:xfrm>
        </p:spPr>
        <p:txBody>
          <a:bodyPr>
            <a:noAutofit/>
          </a:bodyPr>
          <a:lstStyle/>
          <a:p>
            <a:pPr algn="ctr" defTabSz="914400"/>
            <a:r>
              <a:rPr lang="en-US" sz="4800" b="1" dirty="0"/>
              <a:t>Data Gathered From</a:t>
            </a:r>
            <a:br>
              <a:rPr lang="en-US" sz="4800" b="1" dirty="0"/>
            </a:br>
            <a:r>
              <a:rPr lang="en-US" sz="4800" b="1" dirty="0"/>
              <a:t>2021 Solar Car Challenge</a:t>
            </a:r>
            <a:br>
              <a:rPr lang="en-US" sz="4800" b="1" dirty="0"/>
            </a:br>
            <a:r>
              <a:rPr lang="en-US" sz="4800" b="1" dirty="0"/>
              <a:t>&amp; The Insights Gained</a:t>
            </a:r>
            <a:endParaRPr lang="en-US" sz="4800" dirty="0">
              <a:latin typeface="Arial" pitchFamily="34" charset="0"/>
              <a:cs typeface="Arial" pitchFamily="34" charset="0"/>
            </a:endParaRPr>
          </a:p>
        </p:txBody>
      </p:sp>
      <p:sp>
        <p:nvSpPr>
          <p:cNvPr id="3" name="Slide Number Placeholder 2">
            <a:extLst>
              <a:ext uri="{FF2B5EF4-FFF2-40B4-BE49-F238E27FC236}">
                <a16:creationId xmlns:a16="http://schemas.microsoft.com/office/drawing/2014/main" id="{2AEC792C-D094-3D65-18D4-5A530966837C}"/>
              </a:ext>
            </a:extLst>
          </p:cNvPr>
          <p:cNvSpPr>
            <a:spLocks noGrp="1"/>
          </p:cNvSpPr>
          <p:nvPr>
            <p:ph type="sldNum" sz="quarter" idx="12"/>
          </p:nvPr>
        </p:nvSpPr>
        <p:spPr>
          <a:xfrm>
            <a:off x="7578307" y="7214498"/>
            <a:ext cx="2263140" cy="413808"/>
          </a:xfrm>
        </p:spPr>
        <p:txBody>
          <a:bodyPr/>
          <a:lstStyle/>
          <a:p>
            <a:fld id="{85C62E84-A819-8642-80F1-DCCA38DEB1C7}" type="slidenum">
              <a:rPr lang="en-US" smtClean="0"/>
              <a:t>3</a:t>
            </a:fld>
            <a:endParaRPr lang="en-US"/>
          </a:p>
        </p:txBody>
      </p:sp>
    </p:spTree>
    <p:extLst>
      <p:ext uri="{BB962C8B-B14F-4D97-AF65-F5344CB8AC3E}">
        <p14:creationId xmlns:p14="http://schemas.microsoft.com/office/powerpoint/2010/main" val="17580122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2514" y="278986"/>
            <a:ext cx="9080859" cy="559584"/>
          </a:xfrm>
        </p:spPr>
        <p:txBody>
          <a:bodyPr>
            <a:noAutofit/>
          </a:bodyPr>
          <a:lstStyle/>
          <a:p>
            <a:pPr defTabSz="914400"/>
            <a:r>
              <a:rPr lang="en-US" sz="2800" b="1" dirty="0"/>
              <a:t>Data Gathered From 2021 Solar Car Challenge</a:t>
            </a:r>
            <a:endParaRPr lang="en-US" sz="2700" b="1" dirty="0">
              <a:latin typeface="Arial" pitchFamily="34" charset="0"/>
              <a:cs typeface="Arial" pitchFamily="34" charset="0"/>
            </a:endParaRPr>
          </a:p>
        </p:txBody>
      </p:sp>
      <p:sp>
        <p:nvSpPr>
          <p:cNvPr id="3" name="Slide Number Placeholder 2"/>
          <p:cNvSpPr>
            <a:spLocks noGrp="1"/>
          </p:cNvSpPr>
          <p:nvPr>
            <p:ph type="sldNum" sz="quarter" idx="12"/>
          </p:nvPr>
        </p:nvSpPr>
        <p:spPr>
          <a:xfrm>
            <a:off x="7578307" y="7214498"/>
            <a:ext cx="2263140" cy="413808"/>
          </a:xfrm>
        </p:spPr>
        <p:txBody>
          <a:bodyPr/>
          <a:lstStyle/>
          <a:p>
            <a:fld id="{85C62E84-A819-8642-80F1-DCCA38DEB1C7}" type="slidenum">
              <a:rPr lang="en-US" smtClean="0"/>
              <a:t>4</a:t>
            </a:fld>
            <a:endParaRPr lang="en-US"/>
          </a:p>
        </p:txBody>
      </p:sp>
      <p:pic>
        <p:nvPicPr>
          <p:cNvPr id="5" name="Picture 4" descr="Chart, histogram&#10;&#10;Description automatically generated">
            <a:extLst>
              <a:ext uri="{FF2B5EF4-FFF2-40B4-BE49-F238E27FC236}">
                <a16:creationId xmlns:a16="http://schemas.microsoft.com/office/drawing/2014/main" id="{76A1AADD-7ACF-E408-7FFE-C131F1A16C2D}"/>
              </a:ext>
            </a:extLst>
          </p:cNvPr>
          <p:cNvPicPr>
            <a:picLocks noChangeAspect="1"/>
          </p:cNvPicPr>
          <p:nvPr/>
        </p:nvPicPr>
        <p:blipFill>
          <a:blip r:embed="rId2"/>
          <a:stretch>
            <a:fillRect/>
          </a:stretch>
        </p:blipFill>
        <p:spPr>
          <a:xfrm>
            <a:off x="522514" y="838570"/>
            <a:ext cx="8910244" cy="6691114"/>
          </a:xfrm>
          <a:prstGeom prst="rect">
            <a:avLst/>
          </a:prstGeom>
        </p:spPr>
      </p:pic>
      <p:sp>
        <p:nvSpPr>
          <p:cNvPr id="4" name="Title 1">
            <a:extLst>
              <a:ext uri="{FF2B5EF4-FFF2-40B4-BE49-F238E27FC236}">
                <a16:creationId xmlns:a16="http://schemas.microsoft.com/office/drawing/2014/main" id="{602A1DC4-AA45-E12C-1458-280D08D09D11}"/>
              </a:ext>
            </a:extLst>
          </p:cNvPr>
          <p:cNvSpPr txBox="1">
            <a:spLocks/>
          </p:cNvSpPr>
          <p:nvPr/>
        </p:nvSpPr>
        <p:spPr>
          <a:xfrm>
            <a:off x="3510374" y="855228"/>
            <a:ext cx="3295159" cy="411441"/>
          </a:xfrm>
          <a:prstGeom prst="rect">
            <a:avLst/>
          </a:prstGeom>
          <a:solidFill>
            <a:schemeClr val="bg1"/>
          </a:solidFill>
        </p:spPr>
        <p:txBody>
          <a:bodyPr vert="horz" lIns="91440" tIns="45720" rIns="91440" bIns="45720" rtlCol="0" anchor="ctr">
            <a:noAutofit/>
          </a:bodyPr>
          <a:lstStyle>
            <a:lvl1pPr algn="l" defTabSz="1005840" rtl="0" eaLnBrk="1" latinLnBrk="0" hangingPunct="1">
              <a:lnSpc>
                <a:spcPct val="90000"/>
              </a:lnSpc>
              <a:spcBef>
                <a:spcPct val="0"/>
              </a:spcBef>
              <a:buNone/>
              <a:defRPr sz="4840" kern="1200">
                <a:solidFill>
                  <a:schemeClr val="tx1"/>
                </a:solidFill>
                <a:latin typeface="+mj-lt"/>
                <a:ea typeface="+mj-ea"/>
                <a:cs typeface="+mj-cs"/>
              </a:defRPr>
            </a:lvl1pPr>
          </a:lstStyle>
          <a:p>
            <a:pPr algn="ctr" defTabSz="914400"/>
            <a:r>
              <a:rPr lang="en-US" sz="2000" b="1" dirty="0"/>
              <a:t>Wednesday – July 21, 2021</a:t>
            </a:r>
            <a:endParaRPr lang="en-US" sz="2000" b="1" dirty="0">
              <a:latin typeface="Arial" pitchFamily="34" charset="0"/>
              <a:cs typeface="Arial" pitchFamily="34" charset="0"/>
            </a:endParaRPr>
          </a:p>
        </p:txBody>
      </p:sp>
    </p:spTree>
    <p:extLst>
      <p:ext uri="{BB962C8B-B14F-4D97-AF65-F5344CB8AC3E}">
        <p14:creationId xmlns:p14="http://schemas.microsoft.com/office/powerpoint/2010/main" val="3002452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 line chart&#10;&#10;Description automatically generated">
            <a:extLst>
              <a:ext uri="{FF2B5EF4-FFF2-40B4-BE49-F238E27FC236}">
                <a16:creationId xmlns:a16="http://schemas.microsoft.com/office/drawing/2014/main" id="{F5FA25FA-BC28-9B4E-8C07-B3D19D45D200}"/>
              </a:ext>
            </a:extLst>
          </p:cNvPr>
          <p:cNvPicPr>
            <a:picLocks noChangeAspect="1"/>
          </p:cNvPicPr>
          <p:nvPr/>
        </p:nvPicPr>
        <p:blipFill>
          <a:blip r:embed="rId2"/>
          <a:stretch>
            <a:fillRect/>
          </a:stretch>
        </p:blipFill>
        <p:spPr>
          <a:xfrm>
            <a:off x="0" y="542925"/>
            <a:ext cx="10058400" cy="6686550"/>
          </a:xfrm>
          <a:prstGeom prst="rect">
            <a:avLst/>
          </a:prstGeom>
        </p:spPr>
      </p:pic>
      <p:sp>
        <p:nvSpPr>
          <p:cNvPr id="2" name="Title 1">
            <a:extLst>
              <a:ext uri="{FF2B5EF4-FFF2-40B4-BE49-F238E27FC236}">
                <a16:creationId xmlns:a16="http://schemas.microsoft.com/office/drawing/2014/main" id="{1224E032-81AD-0EC2-33E1-3488756D3F24}"/>
              </a:ext>
            </a:extLst>
          </p:cNvPr>
          <p:cNvSpPr txBox="1">
            <a:spLocks/>
          </p:cNvSpPr>
          <p:nvPr/>
        </p:nvSpPr>
        <p:spPr>
          <a:xfrm>
            <a:off x="673770" y="643166"/>
            <a:ext cx="9279699" cy="411441"/>
          </a:xfrm>
          <a:prstGeom prst="rect">
            <a:avLst/>
          </a:prstGeom>
          <a:solidFill>
            <a:schemeClr val="bg1"/>
          </a:solidFill>
        </p:spPr>
        <p:txBody>
          <a:bodyPr vert="horz" lIns="91440" tIns="45720" rIns="91440" bIns="45720" rtlCol="0" anchor="ctr">
            <a:noAutofit/>
          </a:bodyPr>
          <a:lstStyle>
            <a:lvl1pPr algn="l" defTabSz="1005840" rtl="0" eaLnBrk="1" latinLnBrk="0" hangingPunct="1">
              <a:lnSpc>
                <a:spcPct val="90000"/>
              </a:lnSpc>
              <a:spcBef>
                <a:spcPct val="0"/>
              </a:spcBef>
              <a:buNone/>
              <a:defRPr sz="4840" kern="1200">
                <a:solidFill>
                  <a:schemeClr val="tx1"/>
                </a:solidFill>
                <a:latin typeface="+mj-lt"/>
                <a:ea typeface="+mj-ea"/>
                <a:cs typeface="+mj-cs"/>
              </a:defRPr>
            </a:lvl1pPr>
          </a:lstStyle>
          <a:p>
            <a:pPr algn="ctr" defTabSz="914400"/>
            <a:r>
              <a:rPr lang="en-US" sz="1800" b="1" dirty="0"/>
              <a:t>Motor Power Curve Comparison of Team Captain Over Four Days of Driving (&gt;20 MPH)</a:t>
            </a:r>
            <a:endParaRPr lang="en-US" sz="1800" b="1" dirty="0">
              <a:latin typeface="Arial" pitchFamily="34" charset="0"/>
              <a:cs typeface="Arial" pitchFamily="34" charset="0"/>
            </a:endParaRPr>
          </a:p>
        </p:txBody>
      </p:sp>
    </p:spTree>
    <p:extLst>
      <p:ext uri="{BB962C8B-B14F-4D97-AF65-F5344CB8AC3E}">
        <p14:creationId xmlns:p14="http://schemas.microsoft.com/office/powerpoint/2010/main" val="25575980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line chart&#10;&#10;Description automatically generated">
            <a:extLst>
              <a:ext uri="{FF2B5EF4-FFF2-40B4-BE49-F238E27FC236}">
                <a16:creationId xmlns:a16="http://schemas.microsoft.com/office/drawing/2014/main" id="{F2BDE39C-CAA6-824C-9457-D33894CC03E8}"/>
              </a:ext>
            </a:extLst>
          </p:cNvPr>
          <p:cNvPicPr>
            <a:picLocks noChangeAspect="1"/>
          </p:cNvPicPr>
          <p:nvPr/>
        </p:nvPicPr>
        <p:blipFill>
          <a:blip r:embed="rId2"/>
          <a:stretch>
            <a:fillRect/>
          </a:stretch>
        </p:blipFill>
        <p:spPr>
          <a:xfrm>
            <a:off x="0" y="512397"/>
            <a:ext cx="10058400" cy="6747606"/>
          </a:xfrm>
          <a:prstGeom prst="rect">
            <a:avLst/>
          </a:prstGeom>
        </p:spPr>
      </p:pic>
      <p:sp>
        <p:nvSpPr>
          <p:cNvPr id="2" name="Title 1">
            <a:extLst>
              <a:ext uri="{FF2B5EF4-FFF2-40B4-BE49-F238E27FC236}">
                <a16:creationId xmlns:a16="http://schemas.microsoft.com/office/drawing/2014/main" id="{7D0D2524-987B-DE5E-3AAC-352C4A68BBC8}"/>
              </a:ext>
            </a:extLst>
          </p:cNvPr>
          <p:cNvSpPr txBox="1">
            <a:spLocks/>
          </p:cNvSpPr>
          <p:nvPr/>
        </p:nvSpPr>
        <p:spPr>
          <a:xfrm>
            <a:off x="4054053" y="6794065"/>
            <a:ext cx="607888" cy="411441"/>
          </a:xfrm>
          <a:prstGeom prst="rect">
            <a:avLst/>
          </a:prstGeom>
          <a:solidFill>
            <a:schemeClr val="bg1"/>
          </a:solidFill>
        </p:spPr>
        <p:txBody>
          <a:bodyPr vert="horz" lIns="91440" tIns="45720" rIns="91440" bIns="45720" rtlCol="0" anchor="ctr">
            <a:noAutofit/>
          </a:bodyPr>
          <a:lstStyle>
            <a:lvl1pPr algn="l" defTabSz="1005840" rtl="0" eaLnBrk="1" latinLnBrk="0" hangingPunct="1">
              <a:lnSpc>
                <a:spcPct val="90000"/>
              </a:lnSpc>
              <a:spcBef>
                <a:spcPct val="0"/>
              </a:spcBef>
              <a:buNone/>
              <a:defRPr sz="4840" kern="1200">
                <a:solidFill>
                  <a:schemeClr val="tx1"/>
                </a:solidFill>
                <a:latin typeface="+mj-lt"/>
                <a:ea typeface="+mj-ea"/>
                <a:cs typeface="+mj-cs"/>
              </a:defRPr>
            </a:lvl1pPr>
          </a:lstStyle>
          <a:p>
            <a:pPr algn="ctr" defTabSz="914400"/>
            <a:r>
              <a:rPr lang="en-US" sz="1000" b="1" dirty="0"/>
              <a:t>Driver 1</a:t>
            </a:r>
            <a:endParaRPr lang="en-US" sz="1000" b="1" dirty="0">
              <a:latin typeface="Arial" pitchFamily="34" charset="0"/>
              <a:cs typeface="Arial" pitchFamily="34" charset="0"/>
            </a:endParaRPr>
          </a:p>
        </p:txBody>
      </p:sp>
      <p:sp>
        <p:nvSpPr>
          <p:cNvPr id="4" name="Title 1">
            <a:extLst>
              <a:ext uri="{FF2B5EF4-FFF2-40B4-BE49-F238E27FC236}">
                <a16:creationId xmlns:a16="http://schemas.microsoft.com/office/drawing/2014/main" id="{3DF49CEF-5B87-A734-E9F9-875984551462}"/>
              </a:ext>
            </a:extLst>
          </p:cNvPr>
          <p:cNvSpPr txBox="1">
            <a:spLocks/>
          </p:cNvSpPr>
          <p:nvPr/>
        </p:nvSpPr>
        <p:spPr>
          <a:xfrm>
            <a:off x="4954246" y="6794065"/>
            <a:ext cx="607888" cy="411441"/>
          </a:xfrm>
          <a:prstGeom prst="rect">
            <a:avLst/>
          </a:prstGeom>
          <a:solidFill>
            <a:schemeClr val="bg1"/>
          </a:solidFill>
        </p:spPr>
        <p:txBody>
          <a:bodyPr vert="horz" lIns="91440" tIns="45720" rIns="91440" bIns="45720" rtlCol="0" anchor="ctr">
            <a:noAutofit/>
          </a:bodyPr>
          <a:lstStyle>
            <a:lvl1pPr algn="l" defTabSz="1005840" rtl="0" eaLnBrk="1" latinLnBrk="0" hangingPunct="1">
              <a:lnSpc>
                <a:spcPct val="90000"/>
              </a:lnSpc>
              <a:spcBef>
                <a:spcPct val="0"/>
              </a:spcBef>
              <a:buNone/>
              <a:defRPr sz="4840" kern="1200">
                <a:solidFill>
                  <a:schemeClr val="tx1"/>
                </a:solidFill>
                <a:latin typeface="+mj-lt"/>
                <a:ea typeface="+mj-ea"/>
                <a:cs typeface="+mj-cs"/>
              </a:defRPr>
            </a:lvl1pPr>
          </a:lstStyle>
          <a:p>
            <a:pPr algn="ctr" defTabSz="914400"/>
            <a:r>
              <a:rPr lang="en-US" sz="1000" b="1" dirty="0"/>
              <a:t>Driver 2</a:t>
            </a:r>
            <a:endParaRPr lang="en-US" sz="1000" b="1" dirty="0">
              <a:latin typeface="Arial" pitchFamily="34" charset="0"/>
              <a:cs typeface="Arial" pitchFamily="34" charset="0"/>
            </a:endParaRPr>
          </a:p>
        </p:txBody>
      </p:sp>
      <p:sp>
        <p:nvSpPr>
          <p:cNvPr id="5" name="Title 1">
            <a:extLst>
              <a:ext uri="{FF2B5EF4-FFF2-40B4-BE49-F238E27FC236}">
                <a16:creationId xmlns:a16="http://schemas.microsoft.com/office/drawing/2014/main" id="{B59E63CC-E481-76EE-BB8D-5EC7BDC51D3E}"/>
              </a:ext>
            </a:extLst>
          </p:cNvPr>
          <p:cNvSpPr txBox="1">
            <a:spLocks/>
          </p:cNvSpPr>
          <p:nvPr/>
        </p:nvSpPr>
        <p:spPr>
          <a:xfrm>
            <a:off x="5788698" y="6794065"/>
            <a:ext cx="607888" cy="411441"/>
          </a:xfrm>
          <a:prstGeom prst="rect">
            <a:avLst/>
          </a:prstGeom>
          <a:solidFill>
            <a:schemeClr val="bg1"/>
          </a:solidFill>
        </p:spPr>
        <p:txBody>
          <a:bodyPr vert="horz" lIns="91440" tIns="45720" rIns="91440" bIns="45720" rtlCol="0" anchor="ctr">
            <a:noAutofit/>
          </a:bodyPr>
          <a:lstStyle>
            <a:lvl1pPr algn="l" defTabSz="1005840" rtl="0" eaLnBrk="1" latinLnBrk="0" hangingPunct="1">
              <a:lnSpc>
                <a:spcPct val="90000"/>
              </a:lnSpc>
              <a:spcBef>
                <a:spcPct val="0"/>
              </a:spcBef>
              <a:buNone/>
              <a:defRPr sz="4840" kern="1200">
                <a:solidFill>
                  <a:schemeClr val="tx1"/>
                </a:solidFill>
                <a:latin typeface="+mj-lt"/>
                <a:ea typeface="+mj-ea"/>
                <a:cs typeface="+mj-cs"/>
              </a:defRPr>
            </a:lvl1pPr>
          </a:lstStyle>
          <a:p>
            <a:pPr algn="ctr" defTabSz="914400"/>
            <a:r>
              <a:rPr lang="en-US" sz="1000" b="1" dirty="0"/>
              <a:t>Driver 3</a:t>
            </a:r>
            <a:endParaRPr lang="en-US" sz="1000" b="1" dirty="0">
              <a:latin typeface="Arial" pitchFamily="34" charset="0"/>
              <a:cs typeface="Arial" pitchFamily="34" charset="0"/>
            </a:endParaRPr>
          </a:p>
        </p:txBody>
      </p:sp>
    </p:spTree>
    <p:extLst>
      <p:ext uri="{BB962C8B-B14F-4D97-AF65-F5344CB8AC3E}">
        <p14:creationId xmlns:p14="http://schemas.microsoft.com/office/powerpoint/2010/main" val="10399614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rt, line chart&#10;&#10;Description automatically generated">
            <a:extLst>
              <a:ext uri="{FF2B5EF4-FFF2-40B4-BE49-F238E27FC236}">
                <a16:creationId xmlns:a16="http://schemas.microsoft.com/office/drawing/2014/main" id="{C5655FBA-ED58-5948-8394-9E34A1437757}"/>
              </a:ext>
            </a:extLst>
          </p:cNvPr>
          <p:cNvPicPr>
            <a:picLocks noChangeAspect="1"/>
          </p:cNvPicPr>
          <p:nvPr/>
        </p:nvPicPr>
        <p:blipFill>
          <a:blip r:embed="rId2"/>
          <a:stretch>
            <a:fillRect/>
          </a:stretch>
        </p:blipFill>
        <p:spPr>
          <a:xfrm>
            <a:off x="0" y="260630"/>
            <a:ext cx="10058400" cy="7251141"/>
          </a:xfrm>
          <a:prstGeom prst="rect">
            <a:avLst/>
          </a:prstGeom>
        </p:spPr>
      </p:pic>
    </p:spTree>
    <p:extLst>
      <p:ext uri="{BB962C8B-B14F-4D97-AF65-F5344CB8AC3E}">
        <p14:creationId xmlns:p14="http://schemas.microsoft.com/office/powerpoint/2010/main" val="21607891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able, Excel&#10;&#10;Description automatically generated">
            <a:extLst>
              <a:ext uri="{FF2B5EF4-FFF2-40B4-BE49-F238E27FC236}">
                <a16:creationId xmlns:a16="http://schemas.microsoft.com/office/drawing/2014/main" id="{C599F874-1E2D-D04B-B65C-D763A5707CB1}"/>
              </a:ext>
            </a:extLst>
          </p:cNvPr>
          <p:cNvPicPr>
            <a:picLocks noChangeAspect="1"/>
          </p:cNvPicPr>
          <p:nvPr/>
        </p:nvPicPr>
        <p:blipFill>
          <a:blip r:embed="rId2"/>
          <a:stretch>
            <a:fillRect/>
          </a:stretch>
        </p:blipFill>
        <p:spPr>
          <a:xfrm>
            <a:off x="464954" y="2604360"/>
            <a:ext cx="9163986" cy="2335711"/>
          </a:xfrm>
          <a:prstGeom prst="rect">
            <a:avLst/>
          </a:prstGeom>
        </p:spPr>
      </p:pic>
      <p:sp>
        <p:nvSpPr>
          <p:cNvPr id="7" name="TextBox 6">
            <a:extLst>
              <a:ext uri="{FF2B5EF4-FFF2-40B4-BE49-F238E27FC236}">
                <a16:creationId xmlns:a16="http://schemas.microsoft.com/office/drawing/2014/main" id="{FB6DDBD4-CB80-6D47-BA95-7196D94355CC}"/>
              </a:ext>
            </a:extLst>
          </p:cNvPr>
          <p:cNvSpPr txBox="1"/>
          <p:nvPr/>
        </p:nvSpPr>
        <p:spPr>
          <a:xfrm>
            <a:off x="0" y="622871"/>
            <a:ext cx="10058400" cy="498598"/>
          </a:xfrm>
          <a:prstGeom prst="rect">
            <a:avLst/>
          </a:prstGeom>
          <a:noFill/>
        </p:spPr>
        <p:txBody>
          <a:bodyPr wrap="square" rtlCol="0">
            <a:spAutoFit/>
          </a:bodyPr>
          <a:lstStyle/>
          <a:p>
            <a:pPr algn="ctr"/>
            <a:r>
              <a:rPr lang="en-US" sz="2640" dirty="0"/>
              <a:t>Complete 2021 Race Stats and Summary of Optimization Opportunity</a:t>
            </a:r>
          </a:p>
        </p:txBody>
      </p:sp>
    </p:spTree>
    <p:extLst>
      <p:ext uri="{BB962C8B-B14F-4D97-AF65-F5344CB8AC3E}">
        <p14:creationId xmlns:p14="http://schemas.microsoft.com/office/powerpoint/2010/main" val="36342681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41EB01-AACE-2E6D-9B3A-24FE662067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58EC05-8A9A-D3F1-C0CE-F1FCCCE70A79}"/>
              </a:ext>
            </a:extLst>
          </p:cNvPr>
          <p:cNvSpPr>
            <a:spLocks noGrp="1"/>
          </p:cNvSpPr>
          <p:nvPr>
            <p:ph type="title"/>
          </p:nvPr>
        </p:nvSpPr>
        <p:spPr>
          <a:xfrm>
            <a:off x="459167" y="3326616"/>
            <a:ext cx="9080859" cy="559584"/>
          </a:xfrm>
        </p:spPr>
        <p:txBody>
          <a:bodyPr>
            <a:noAutofit/>
          </a:bodyPr>
          <a:lstStyle/>
          <a:p>
            <a:pPr algn="ctr" defTabSz="914400"/>
            <a:r>
              <a:rPr lang="en-US" sz="4800" b="1" dirty="0"/>
              <a:t>Parameterization of Your Solar Car and the Optimization Possibilities</a:t>
            </a:r>
            <a:endParaRPr lang="en-US" sz="4800" dirty="0">
              <a:latin typeface="Arial" pitchFamily="34" charset="0"/>
              <a:cs typeface="Arial" pitchFamily="34" charset="0"/>
            </a:endParaRPr>
          </a:p>
        </p:txBody>
      </p:sp>
      <p:sp>
        <p:nvSpPr>
          <p:cNvPr id="3" name="Slide Number Placeholder 2">
            <a:extLst>
              <a:ext uri="{FF2B5EF4-FFF2-40B4-BE49-F238E27FC236}">
                <a16:creationId xmlns:a16="http://schemas.microsoft.com/office/drawing/2014/main" id="{B5916E4D-5307-293B-54D4-D037AA93FCAF}"/>
              </a:ext>
            </a:extLst>
          </p:cNvPr>
          <p:cNvSpPr>
            <a:spLocks noGrp="1"/>
          </p:cNvSpPr>
          <p:nvPr>
            <p:ph type="sldNum" sz="quarter" idx="12"/>
          </p:nvPr>
        </p:nvSpPr>
        <p:spPr>
          <a:xfrm>
            <a:off x="7578307" y="7214498"/>
            <a:ext cx="2263140" cy="413808"/>
          </a:xfrm>
        </p:spPr>
        <p:txBody>
          <a:bodyPr/>
          <a:lstStyle/>
          <a:p>
            <a:fld id="{85C62E84-A819-8642-80F1-DCCA38DEB1C7}" type="slidenum">
              <a:rPr lang="en-US" smtClean="0"/>
              <a:t>9</a:t>
            </a:fld>
            <a:endParaRPr lang="en-US"/>
          </a:p>
        </p:txBody>
      </p:sp>
    </p:spTree>
    <p:extLst>
      <p:ext uri="{BB962C8B-B14F-4D97-AF65-F5344CB8AC3E}">
        <p14:creationId xmlns:p14="http://schemas.microsoft.com/office/powerpoint/2010/main" val="199174898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31020</TotalTime>
  <Words>547</Words>
  <Application>Microsoft Macintosh PowerPoint</Application>
  <PresentationFormat>Custom</PresentationFormat>
  <Paragraphs>59</Paragraphs>
  <Slides>19</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Calibri Light</vt:lpstr>
      <vt:lpstr>Wingdings</vt:lpstr>
      <vt:lpstr>Office Theme</vt:lpstr>
      <vt:lpstr>PowerPoint Presentation</vt:lpstr>
      <vt:lpstr>The Path From Telemetry To Full Energy Modeling Optimization</vt:lpstr>
      <vt:lpstr>Data Gathered From 2021 Solar Car Challenge &amp; The Insights Gained</vt:lpstr>
      <vt:lpstr>Data Gathered From 2021 Solar Car Challenge</vt:lpstr>
      <vt:lpstr>PowerPoint Presentation</vt:lpstr>
      <vt:lpstr>PowerPoint Presentation</vt:lpstr>
      <vt:lpstr>PowerPoint Presentation</vt:lpstr>
      <vt:lpstr>PowerPoint Presentation</vt:lpstr>
      <vt:lpstr>Parameterization of Your Solar Car and the Optimization Possibilities</vt:lpstr>
      <vt:lpstr>Power Consumption</vt:lpstr>
      <vt:lpstr>PowerPoint Presentation</vt:lpstr>
      <vt:lpstr>Typically Available Weather Forecasting</vt:lpstr>
      <vt:lpstr>The Type of Weather Forecasting Needed for Optimization</vt:lpstr>
      <vt:lpstr>Bringing It All Together for the 2022 Solar Car Challenge</vt:lpstr>
      <vt:lpstr>Importance Of Real Time Visualization Tool (Your Dashboard)</vt:lpstr>
      <vt:lpstr>Application During 2023 Solar Car Challenge Cross Country Race</vt:lpstr>
      <vt:lpstr>The Pinnacle of the CCA Solar Car Team Energy Optimization Snyder, TX to Carlsbad, NM (Screen Shot at 4:02 PM on July 17, 2023)</vt:lpstr>
      <vt:lpstr>The Pinnacle of the CCA Solar Car Team Energy Optimization Snyder, TX to Carlsbad, NM – Record Breaking Distance Achieved!</vt:lpstr>
      <vt:lpstr>Energy Modeling Optimization Allows The Maximum Performance To Be Extracted From A Given Solar Car Design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Overview and Estimated High Level Impacts of the Climate Leadership Counsel’s Carbon Dividends Proposal for Power and Gas Markets  Prepared By: Shannon Caraway Prepared For: Congressman Kenny Marchant  November 27, 2017 </dc:title>
  <dc:subject/>
  <dc:creator>Shannon Caraway</dc:creator>
  <cp:keywords/>
  <dc:description/>
  <cp:lastModifiedBy>Shannon Caraway</cp:lastModifiedBy>
  <cp:revision>365</cp:revision>
  <cp:lastPrinted>2021-11-14T04:14:26Z</cp:lastPrinted>
  <dcterms:created xsi:type="dcterms:W3CDTF">2016-11-21T04:15:13Z</dcterms:created>
  <dcterms:modified xsi:type="dcterms:W3CDTF">2025-01-18T15:18:04Z</dcterms:modified>
  <cp:category/>
</cp:coreProperties>
</file>